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7" r:id="rId4"/>
    <p:sldId id="261" r:id="rId5"/>
    <p:sldId id="262" r:id="rId6"/>
    <p:sldId id="258" r:id="rId7"/>
    <p:sldId id="264" r:id="rId8"/>
    <p:sldId id="265" r:id="rId9"/>
    <p:sldId id="259"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674131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2038795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188476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279284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18652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391706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21065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120304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387058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210106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EE0D6A6-D7DD-46FF-BCD0-8F7DB6C5FD61}" type="datetimeFigureOut">
              <a:rPr lang="it-IT" smtClean="0"/>
              <a:t>07/06/2021</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2D207314-2F3E-4916-BE30-F376F6A8311C}" type="slidenum">
              <a:rPr lang="it-IT" smtClean="0"/>
              <a:t>‹N›</a:t>
            </a:fld>
            <a:endParaRPr lang="it-IT" dirty="0"/>
          </a:p>
        </p:txBody>
      </p:sp>
    </p:spTree>
    <p:extLst>
      <p:ext uri="{BB962C8B-B14F-4D97-AF65-F5344CB8AC3E}">
        <p14:creationId xmlns:p14="http://schemas.microsoft.com/office/powerpoint/2010/main" val="95804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0D6A6-D7DD-46FF-BCD0-8F7DB6C5FD61}" type="datetimeFigureOut">
              <a:rPr lang="it-IT" smtClean="0"/>
              <a:t>07/06/2021</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07314-2F3E-4916-BE30-F376F6A8311C}" type="slidenum">
              <a:rPr lang="it-IT" smtClean="0"/>
              <a:t>‹N›</a:t>
            </a:fld>
            <a:endParaRPr lang="it-IT" dirty="0"/>
          </a:p>
        </p:txBody>
      </p:sp>
    </p:spTree>
    <p:extLst>
      <p:ext uri="{BB962C8B-B14F-4D97-AF65-F5344CB8AC3E}">
        <p14:creationId xmlns:p14="http://schemas.microsoft.com/office/powerpoint/2010/main" val="203171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0" y="100051"/>
            <a:ext cx="5984531" cy="2676117"/>
          </a:xfrm>
          <a:prstGeom prst="rect">
            <a:avLst/>
          </a:prstGeom>
        </p:spPr>
        <p:txBody>
          <a:bodyPr wrap="square">
            <a:spAutoFit/>
          </a:bodyPr>
          <a:lstStyle/>
          <a:p>
            <a:pPr algn="ctr">
              <a:lnSpc>
                <a:spcPct val="107000"/>
              </a:lnSpc>
              <a:spcAft>
                <a:spcPts val="800"/>
              </a:spcAft>
            </a:pPr>
            <a:r>
              <a:rPr lang="it-IT" sz="400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CARDITELLO REALE                                  </a:t>
            </a:r>
            <a:r>
              <a:rPr lang="it-IT"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Seconda Edizione 2021</a:t>
            </a:r>
            <a:endParaRPr lang="it-IT"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200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Reggia di Monza – Real sito di Carditello </a:t>
            </a:r>
            <a:endParaRPr lang="it-IT" sz="2000"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“Dall’autodromo all’ippodromo” </a:t>
            </a:r>
            <a:endParaRPr lang="it-IT"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1000 km in bici</a:t>
            </a:r>
            <a:endParaRPr lang="it-IT"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31 luglio – 7 agosto 2021</a:t>
            </a:r>
            <a:endParaRPr lang="it-IT"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p:cNvSpPr txBox="1"/>
          <p:nvPr/>
        </p:nvSpPr>
        <p:spPr>
          <a:xfrm>
            <a:off x="398033" y="5732391"/>
            <a:ext cx="2089033" cy="830997"/>
          </a:xfrm>
          <a:prstGeom prst="rect">
            <a:avLst/>
          </a:prstGeom>
          <a:noFill/>
        </p:spPr>
        <p:txBody>
          <a:bodyPr wrap="none" rtlCol="0">
            <a:spAutoFit/>
          </a:bodyPr>
          <a:lstStyle/>
          <a:p>
            <a:r>
              <a:rPr lang="it-IT" sz="2400" b="1" dirty="0" smtClean="0">
                <a:solidFill>
                  <a:srgbClr val="00B0F0"/>
                </a:solidFill>
              </a:rPr>
              <a:t>970 Km</a:t>
            </a:r>
          </a:p>
          <a:p>
            <a:r>
              <a:rPr lang="it-IT" sz="2400" b="1" dirty="0" smtClean="0">
                <a:solidFill>
                  <a:srgbClr val="00B0F0"/>
                </a:solidFill>
              </a:rPr>
              <a:t>13.520 m+/disl</a:t>
            </a:r>
            <a:endParaRPr lang="it-IT" sz="2400" b="1" dirty="0">
              <a:solidFill>
                <a:srgbClr val="00B0F0"/>
              </a:solidFill>
            </a:endParaRPr>
          </a:p>
        </p:txBody>
      </p:sp>
      <p:pic>
        <p:nvPicPr>
          <p:cNvPr id="3" name="Immagine 2"/>
          <p:cNvPicPr>
            <a:picLocks noChangeAspect="1"/>
          </p:cNvPicPr>
          <p:nvPr/>
        </p:nvPicPr>
        <p:blipFill>
          <a:blip r:embed="rId2"/>
          <a:stretch>
            <a:fillRect/>
          </a:stretch>
        </p:blipFill>
        <p:spPr>
          <a:xfrm>
            <a:off x="6325497" y="186207"/>
            <a:ext cx="5765942" cy="6537322"/>
          </a:xfrm>
          <a:prstGeom prst="rect">
            <a:avLst/>
          </a:prstGeom>
          <a:ln w="19050">
            <a:solidFill>
              <a:srgbClr val="92D050"/>
            </a:solidFill>
          </a:ln>
        </p:spPr>
      </p:pic>
      <p:sp>
        <p:nvSpPr>
          <p:cNvPr id="8" name="CasellaDiTesto 7"/>
          <p:cNvSpPr txBox="1"/>
          <p:nvPr/>
        </p:nvSpPr>
        <p:spPr>
          <a:xfrm rot="2409019">
            <a:off x="6507634" y="941124"/>
            <a:ext cx="2388795" cy="369332"/>
          </a:xfrm>
          <a:prstGeom prst="rect">
            <a:avLst/>
          </a:prstGeom>
          <a:noFill/>
        </p:spPr>
        <p:txBody>
          <a:bodyPr wrap="none" rtlCol="0">
            <a:spAutoFit/>
          </a:bodyPr>
          <a:lstStyle/>
          <a:p>
            <a:r>
              <a:rPr lang="it-IT" b="1" dirty="0" smtClean="0">
                <a:solidFill>
                  <a:srgbClr val="7030A0"/>
                </a:solidFill>
              </a:rPr>
              <a:t>- - - - - - - - - - - - - - - - - </a:t>
            </a:r>
            <a:r>
              <a:rPr lang="it-IT" dirty="0" smtClean="0"/>
              <a:t>  </a:t>
            </a:r>
            <a:endParaRPr lang="it-IT" dirty="0"/>
          </a:p>
        </p:txBody>
      </p:sp>
      <p:sp>
        <p:nvSpPr>
          <p:cNvPr id="4" name="Ovale 3"/>
          <p:cNvSpPr/>
          <p:nvPr/>
        </p:nvSpPr>
        <p:spPr>
          <a:xfrm>
            <a:off x="8304903" y="1624404"/>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1</a:t>
            </a:r>
            <a:endParaRPr lang="it-IT" sz="1200" b="1" dirty="0"/>
          </a:p>
        </p:txBody>
      </p:sp>
      <p:sp>
        <p:nvSpPr>
          <p:cNvPr id="13" name="Ovale 12"/>
          <p:cNvSpPr/>
          <p:nvPr/>
        </p:nvSpPr>
        <p:spPr>
          <a:xfrm>
            <a:off x="9166146" y="1850616"/>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2</a:t>
            </a:r>
          </a:p>
        </p:txBody>
      </p:sp>
      <p:sp>
        <p:nvSpPr>
          <p:cNvPr id="14" name="Ovale 13"/>
          <p:cNvSpPr/>
          <p:nvPr/>
        </p:nvSpPr>
        <p:spPr>
          <a:xfrm>
            <a:off x="8878644" y="2987386"/>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3</a:t>
            </a:r>
          </a:p>
        </p:txBody>
      </p:sp>
      <p:sp>
        <p:nvSpPr>
          <p:cNvPr id="15" name="Ovale 14"/>
          <p:cNvSpPr/>
          <p:nvPr/>
        </p:nvSpPr>
        <p:spPr>
          <a:xfrm>
            <a:off x="9238495" y="3676390"/>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t>4</a:t>
            </a:r>
            <a:endParaRPr lang="it-IT" sz="1200" b="1" dirty="0"/>
          </a:p>
        </p:txBody>
      </p:sp>
      <p:sp>
        <p:nvSpPr>
          <p:cNvPr id="16" name="Ovale 15"/>
          <p:cNvSpPr/>
          <p:nvPr/>
        </p:nvSpPr>
        <p:spPr>
          <a:xfrm>
            <a:off x="9453018" y="4701438"/>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5</a:t>
            </a:r>
          </a:p>
        </p:txBody>
      </p:sp>
      <p:sp>
        <p:nvSpPr>
          <p:cNvPr id="17" name="Ovale 16"/>
          <p:cNvSpPr/>
          <p:nvPr/>
        </p:nvSpPr>
        <p:spPr>
          <a:xfrm>
            <a:off x="9981697" y="5209198"/>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6</a:t>
            </a:r>
          </a:p>
        </p:txBody>
      </p:sp>
      <p:sp>
        <p:nvSpPr>
          <p:cNvPr id="18" name="Ovale 17"/>
          <p:cNvSpPr/>
          <p:nvPr/>
        </p:nvSpPr>
        <p:spPr>
          <a:xfrm>
            <a:off x="11207616" y="5613929"/>
            <a:ext cx="172123" cy="161365"/>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7</a:t>
            </a:r>
          </a:p>
        </p:txBody>
      </p:sp>
      <p:sp>
        <p:nvSpPr>
          <p:cNvPr id="19" name="Ovale 18"/>
          <p:cNvSpPr/>
          <p:nvPr/>
        </p:nvSpPr>
        <p:spPr>
          <a:xfrm>
            <a:off x="6582333" y="282833"/>
            <a:ext cx="172123" cy="161365"/>
          </a:xfrm>
          <a:prstGeom prst="ellipse">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P</a:t>
            </a:r>
          </a:p>
        </p:txBody>
      </p:sp>
      <p:sp>
        <p:nvSpPr>
          <p:cNvPr id="20" name="Ovale 19"/>
          <p:cNvSpPr/>
          <p:nvPr/>
        </p:nvSpPr>
        <p:spPr>
          <a:xfrm>
            <a:off x="11840710" y="6482704"/>
            <a:ext cx="172123" cy="161365"/>
          </a:xfrm>
          <a:prstGeom prst="ellipse">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A</a:t>
            </a:r>
          </a:p>
        </p:txBody>
      </p:sp>
      <p:pic>
        <p:nvPicPr>
          <p:cNvPr id="5" name="Immagine 4"/>
          <p:cNvPicPr>
            <a:picLocks noChangeAspect="1"/>
          </p:cNvPicPr>
          <p:nvPr/>
        </p:nvPicPr>
        <p:blipFill>
          <a:blip r:embed="rId3"/>
          <a:stretch>
            <a:fillRect/>
          </a:stretch>
        </p:blipFill>
        <p:spPr>
          <a:xfrm>
            <a:off x="6803341" y="363515"/>
            <a:ext cx="447675" cy="161925"/>
          </a:xfrm>
          <a:prstGeom prst="rect">
            <a:avLst/>
          </a:prstGeom>
          <a:ln w="19050">
            <a:solidFill>
              <a:srgbClr val="00B050"/>
            </a:solidFill>
          </a:ln>
        </p:spPr>
      </p:pic>
      <p:pic>
        <p:nvPicPr>
          <p:cNvPr id="6" name="Immagine 5"/>
          <p:cNvPicPr>
            <a:picLocks noChangeAspect="1"/>
          </p:cNvPicPr>
          <p:nvPr/>
        </p:nvPicPr>
        <p:blipFill>
          <a:blip r:embed="rId4"/>
          <a:stretch>
            <a:fillRect/>
          </a:stretch>
        </p:blipFill>
        <p:spPr>
          <a:xfrm>
            <a:off x="11089202" y="6516199"/>
            <a:ext cx="581025" cy="142875"/>
          </a:xfrm>
          <a:prstGeom prst="rect">
            <a:avLst/>
          </a:prstGeom>
          <a:ln w="19050">
            <a:solidFill>
              <a:srgbClr val="FF0000"/>
            </a:solidFill>
          </a:ln>
        </p:spPr>
      </p:pic>
      <p:sp>
        <p:nvSpPr>
          <p:cNvPr id="21" name="CasellaDiTesto 20"/>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8181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7415073" y="182880"/>
            <a:ext cx="4530971" cy="6465346"/>
          </a:xfrm>
          <a:prstGeom prst="rect">
            <a:avLst/>
          </a:prstGeom>
        </p:spPr>
      </p:pic>
      <p:sp>
        <p:nvSpPr>
          <p:cNvPr id="7" name="Stella a 5 punte 6"/>
          <p:cNvSpPr/>
          <p:nvPr/>
        </p:nvSpPr>
        <p:spPr>
          <a:xfrm>
            <a:off x="301027" y="1093345"/>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288243" y="214406"/>
            <a:ext cx="2367956" cy="400110"/>
          </a:xfrm>
          <a:prstGeom prst="rect">
            <a:avLst/>
          </a:prstGeom>
          <a:noFill/>
        </p:spPr>
        <p:txBody>
          <a:bodyPr wrap="none" rtlCol="0">
            <a:spAutoFit/>
          </a:bodyPr>
          <a:lstStyle/>
          <a:p>
            <a:r>
              <a:rPr lang="it-IT" sz="2000" b="1" dirty="0" smtClean="0">
                <a:solidFill>
                  <a:srgbClr val="C00000"/>
                </a:solidFill>
                <a:latin typeface="Arial Narrow" panose="020B0606020202030204" pitchFamily="34" charset="0"/>
              </a:rPr>
              <a:t>0 Monza (autodromo) </a:t>
            </a:r>
            <a:endParaRPr lang="it-IT" sz="2000" b="1" dirty="0">
              <a:solidFill>
                <a:srgbClr val="C00000"/>
              </a:solidFill>
              <a:latin typeface="Arial Narrow" panose="020B0606020202030204" pitchFamily="34" charset="0"/>
            </a:endParaRPr>
          </a:p>
        </p:txBody>
      </p:sp>
      <p:sp>
        <p:nvSpPr>
          <p:cNvPr id="11" name="CasellaDiTesto 10"/>
          <p:cNvSpPr txBox="1"/>
          <p:nvPr/>
        </p:nvSpPr>
        <p:spPr>
          <a:xfrm>
            <a:off x="794990" y="1083917"/>
            <a:ext cx="6143691" cy="646331"/>
          </a:xfrm>
          <a:prstGeom prst="rect">
            <a:avLst/>
          </a:prstGeom>
          <a:noFill/>
        </p:spPr>
        <p:txBody>
          <a:bodyPr wrap="square" rtlCol="0">
            <a:spAutoFit/>
          </a:bodyPr>
          <a:lstStyle/>
          <a:p>
            <a:r>
              <a:rPr lang="it-IT" b="1" dirty="0" smtClean="0"/>
              <a:t>20 Km                                                                                                      con eventuale </a:t>
            </a:r>
            <a:r>
              <a:rPr lang="it-IT" b="1" dirty="0" smtClean="0"/>
              <a:t>ciclopedalata</a:t>
            </a:r>
            <a:r>
              <a:rPr lang="it-IT" b="1" dirty="0" smtClean="0"/>
              <a:t> organizzata da una ASD lombarda</a:t>
            </a:r>
            <a:endParaRPr lang="it-IT" b="1" dirty="0"/>
          </a:p>
        </p:txBody>
      </p:sp>
      <p:sp>
        <p:nvSpPr>
          <p:cNvPr id="12" name="CasellaDiTesto 11"/>
          <p:cNvSpPr txBox="1"/>
          <p:nvPr/>
        </p:nvSpPr>
        <p:spPr>
          <a:xfrm>
            <a:off x="4584102" y="245184"/>
            <a:ext cx="1525674" cy="338554"/>
          </a:xfrm>
          <a:prstGeom prst="rect">
            <a:avLst/>
          </a:prstGeom>
          <a:noFill/>
        </p:spPr>
        <p:txBody>
          <a:bodyPr wrap="none" rtlCol="0">
            <a:spAutoFit/>
          </a:bodyPr>
          <a:lstStyle/>
          <a:p>
            <a:r>
              <a:rPr lang="it-IT" sz="1600" b="1" dirty="0">
                <a:solidFill>
                  <a:srgbClr val="00B0F0"/>
                </a:solidFill>
              </a:rPr>
              <a:t>s</a:t>
            </a:r>
            <a:r>
              <a:rPr lang="it-IT" sz="1600" b="1" dirty="0" smtClean="0">
                <a:solidFill>
                  <a:srgbClr val="00B0F0"/>
                </a:solidFill>
              </a:rPr>
              <a:t>abato 31 luglio</a:t>
            </a:r>
            <a:endParaRPr lang="it-IT" sz="1600" b="1" dirty="0">
              <a:solidFill>
                <a:srgbClr val="00B0F0"/>
              </a:solidFill>
            </a:endParaRPr>
          </a:p>
        </p:txBody>
      </p:sp>
      <p:sp>
        <p:nvSpPr>
          <p:cNvPr id="13" name="CasellaDiTesto 12"/>
          <p:cNvSpPr txBox="1"/>
          <p:nvPr/>
        </p:nvSpPr>
        <p:spPr>
          <a:xfrm>
            <a:off x="794991" y="2420471"/>
            <a:ext cx="6620082" cy="2031325"/>
          </a:xfrm>
          <a:prstGeom prst="rect">
            <a:avLst/>
          </a:prstGeom>
          <a:noFill/>
        </p:spPr>
        <p:txBody>
          <a:bodyPr wrap="none" rtlCol="0">
            <a:spAutoFit/>
          </a:bodyPr>
          <a:lstStyle/>
          <a:p>
            <a:pPr marL="285750" indent="-285750">
              <a:buFontTx/>
              <a:buChar char="-"/>
            </a:pPr>
            <a:r>
              <a:rPr lang="it-IT" b="1" dirty="0" smtClean="0">
                <a:solidFill>
                  <a:srgbClr val="00B0F0"/>
                </a:solidFill>
              </a:rPr>
              <a:t>mattina: </a:t>
            </a:r>
            <a:r>
              <a:rPr lang="it-IT" b="1" dirty="0" smtClean="0"/>
              <a:t>giro in bici - Villa Reale ed autodromo di Monza</a:t>
            </a:r>
          </a:p>
          <a:p>
            <a:pPr marL="285750" indent="-285750">
              <a:buFontTx/>
              <a:buChar char="-"/>
            </a:pPr>
            <a:endParaRPr lang="it-IT" b="1" dirty="0" smtClean="0"/>
          </a:p>
          <a:p>
            <a:pPr marL="285750" indent="-285750">
              <a:buFontTx/>
              <a:buChar char="-"/>
            </a:pPr>
            <a:r>
              <a:rPr lang="it-IT" b="1" dirty="0">
                <a:solidFill>
                  <a:srgbClr val="00B0F0"/>
                </a:solidFill>
              </a:rPr>
              <a:t>p</a:t>
            </a:r>
            <a:r>
              <a:rPr lang="it-IT" b="1" dirty="0" smtClean="0">
                <a:solidFill>
                  <a:srgbClr val="00B0F0"/>
                </a:solidFill>
              </a:rPr>
              <a:t>omeriggio: </a:t>
            </a:r>
            <a:r>
              <a:rPr lang="it-IT" b="1" dirty="0" smtClean="0"/>
              <a:t>trasferimento navetta a </a:t>
            </a:r>
            <a:r>
              <a:rPr lang="it-IT" b="1" dirty="0"/>
              <a:t>M</a:t>
            </a:r>
            <a:r>
              <a:rPr lang="it-IT" b="1" dirty="0" smtClean="0"/>
              <a:t>aranello e visita al Museo</a:t>
            </a:r>
          </a:p>
          <a:p>
            <a:r>
              <a:rPr lang="it-IT" b="1" dirty="0" smtClean="0"/>
              <a:t>     della Ferrari</a:t>
            </a:r>
          </a:p>
          <a:p>
            <a:endParaRPr lang="it-IT" b="1" dirty="0" smtClean="0"/>
          </a:p>
          <a:p>
            <a:pPr marL="285750" indent="-285750">
              <a:buFontTx/>
              <a:buChar char="-"/>
            </a:pPr>
            <a:r>
              <a:rPr lang="it-IT" b="1" dirty="0" smtClean="0">
                <a:solidFill>
                  <a:srgbClr val="00B0F0"/>
                </a:solidFill>
              </a:rPr>
              <a:t>sera/notte: </a:t>
            </a:r>
            <a:r>
              <a:rPr lang="it-IT" b="1" dirty="0" smtClean="0"/>
              <a:t>Maranello</a:t>
            </a:r>
          </a:p>
          <a:p>
            <a:r>
              <a:rPr lang="it-IT" b="1" dirty="0"/>
              <a:t> </a:t>
            </a:r>
            <a:r>
              <a:rPr lang="it-IT" b="1" dirty="0" smtClean="0"/>
              <a:t>     </a:t>
            </a:r>
            <a:r>
              <a:rPr lang="it-IT" dirty="0" smtClean="0"/>
              <a:t>cena/pernottamento: Maranello </a:t>
            </a:r>
            <a:r>
              <a:rPr lang="it-IT" dirty="0" smtClean="0"/>
              <a:t>Village</a:t>
            </a:r>
            <a:r>
              <a:rPr lang="it-IT" dirty="0" smtClean="0"/>
              <a:t> </a:t>
            </a:r>
            <a:endParaRPr lang="it-IT" dirty="0"/>
          </a:p>
        </p:txBody>
      </p:sp>
      <p:sp>
        <p:nvSpPr>
          <p:cNvPr id="8" name="Ovale 7"/>
          <p:cNvSpPr/>
          <p:nvPr/>
        </p:nvSpPr>
        <p:spPr>
          <a:xfrm>
            <a:off x="191625" y="2420471"/>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9" name="Ovale 8"/>
          <p:cNvSpPr/>
          <p:nvPr/>
        </p:nvSpPr>
        <p:spPr>
          <a:xfrm>
            <a:off x="702216" y="2420471"/>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4" name="Ovale 13"/>
          <p:cNvSpPr/>
          <p:nvPr/>
        </p:nvSpPr>
        <p:spPr>
          <a:xfrm>
            <a:off x="702215" y="2983833"/>
            <a:ext cx="300817" cy="31380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T</a:t>
            </a:r>
          </a:p>
        </p:txBody>
      </p:sp>
      <p:sp>
        <p:nvSpPr>
          <p:cNvPr id="15" name="Ovale 14"/>
          <p:cNvSpPr/>
          <p:nvPr/>
        </p:nvSpPr>
        <p:spPr>
          <a:xfrm>
            <a:off x="204600" y="3808357"/>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16" name="Ovale 15"/>
          <p:cNvSpPr/>
          <p:nvPr/>
        </p:nvSpPr>
        <p:spPr>
          <a:xfrm>
            <a:off x="702214" y="3814086"/>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9" name="CasellaDiTesto 18"/>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2723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tella a 5 punte 9"/>
          <p:cNvSpPr/>
          <p:nvPr/>
        </p:nvSpPr>
        <p:spPr>
          <a:xfrm>
            <a:off x="164697" y="1519096"/>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p:cNvSpPr txBox="1"/>
          <p:nvPr/>
        </p:nvSpPr>
        <p:spPr>
          <a:xfrm>
            <a:off x="2294807" y="238417"/>
            <a:ext cx="1784976" cy="338554"/>
          </a:xfrm>
          <a:prstGeom prst="rect">
            <a:avLst/>
          </a:prstGeom>
          <a:noFill/>
        </p:spPr>
        <p:txBody>
          <a:bodyPr wrap="none" rtlCol="0">
            <a:spAutoFit/>
          </a:bodyPr>
          <a:lstStyle/>
          <a:p>
            <a:r>
              <a:rPr lang="it-IT" sz="1600" b="1" dirty="0" smtClean="0">
                <a:solidFill>
                  <a:srgbClr val="00B0F0"/>
                </a:solidFill>
              </a:rPr>
              <a:t>domenica 1 agosto</a:t>
            </a:r>
            <a:endParaRPr lang="it-IT" sz="1600" b="1" dirty="0">
              <a:solidFill>
                <a:srgbClr val="00B0F0"/>
              </a:solidFill>
            </a:endParaRPr>
          </a:p>
        </p:txBody>
      </p:sp>
      <p:sp>
        <p:nvSpPr>
          <p:cNvPr id="12" name="CasellaDiTesto 11"/>
          <p:cNvSpPr txBox="1"/>
          <p:nvPr/>
        </p:nvSpPr>
        <p:spPr>
          <a:xfrm>
            <a:off x="882022" y="4786539"/>
            <a:ext cx="5521127" cy="1754326"/>
          </a:xfrm>
          <a:prstGeom prst="rect">
            <a:avLst/>
          </a:prstGeom>
          <a:noFill/>
        </p:spPr>
        <p:txBody>
          <a:bodyPr wrap="none" rtlCol="0">
            <a:spAutoFit/>
          </a:bodyPr>
          <a:lstStyle/>
          <a:p>
            <a:r>
              <a:rPr lang="it-IT" b="1" dirty="0" smtClean="0">
                <a:solidFill>
                  <a:srgbClr val="00B0F0"/>
                </a:solidFill>
              </a:rPr>
              <a:t>mattina: </a:t>
            </a:r>
            <a:r>
              <a:rPr lang="it-IT" dirty="0" smtClean="0"/>
              <a:t>partenza da </a:t>
            </a:r>
            <a:r>
              <a:rPr lang="it-IT" b="1" dirty="0" smtClean="0"/>
              <a:t>Maranello</a:t>
            </a:r>
          </a:p>
          <a:p>
            <a:pPr marL="285750" indent="-285750">
              <a:buFontTx/>
              <a:buChar char="-"/>
            </a:pPr>
            <a:endParaRPr lang="it-IT" b="1" dirty="0" smtClean="0"/>
          </a:p>
          <a:p>
            <a:r>
              <a:rPr lang="it-IT" b="1" dirty="0" smtClean="0">
                <a:solidFill>
                  <a:srgbClr val="00B0F0"/>
                </a:solidFill>
              </a:rPr>
              <a:t>mezzogiorno: </a:t>
            </a:r>
            <a:r>
              <a:rPr lang="it-IT" dirty="0" smtClean="0"/>
              <a:t>sosta a</a:t>
            </a:r>
            <a:r>
              <a:rPr lang="it-IT" b="1" dirty="0" smtClean="0"/>
              <a:t> Sasso </a:t>
            </a:r>
            <a:r>
              <a:rPr lang="it-IT" b="1" dirty="0"/>
              <a:t>M</a:t>
            </a:r>
            <a:r>
              <a:rPr lang="it-IT" b="1" dirty="0" smtClean="0"/>
              <a:t>arconi</a:t>
            </a:r>
          </a:p>
          <a:p>
            <a:endParaRPr lang="it-IT" b="1" dirty="0" smtClean="0"/>
          </a:p>
          <a:p>
            <a:r>
              <a:rPr lang="it-IT" b="1" dirty="0" smtClean="0">
                <a:solidFill>
                  <a:srgbClr val="00B0F0"/>
                </a:solidFill>
              </a:rPr>
              <a:t>pomeriggio/notte: </a:t>
            </a:r>
            <a:r>
              <a:rPr lang="it-IT" dirty="0" smtClean="0"/>
              <a:t>arrivo</a:t>
            </a:r>
            <a:r>
              <a:rPr lang="it-IT" b="1" dirty="0" smtClean="0"/>
              <a:t> </a:t>
            </a:r>
            <a:r>
              <a:rPr lang="it-IT" dirty="0" smtClean="0"/>
              <a:t>a</a:t>
            </a:r>
            <a:r>
              <a:rPr lang="it-IT" b="1" dirty="0" smtClean="0"/>
              <a:t> Imola </a:t>
            </a:r>
            <a:r>
              <a:rPr lang="it-IT" dirty="0" smtClean="0"/>
              <a:t>(zona autodromo)</a:t>
            </a:r>
          </a:p>
          <a:p>
            <a:r>
              <a:rPr lang="it-IT" dirty="0"/>
              <a:t> </a:t>
            </a:r>
            <a:r>
              <a:rPr lang="it-IT" dirty="0" smtClean="0"/>
              <a:t>                                 cena/pernottamento: hotel Donatello</a:t>
            </a:r>
          </a:p>
        </p:txBody>
      </p:sp>
      <p:sp>
        <p:nvSpPr>
          <p:cNvPr id="25" name="Ovale 24"/>
          <p:cNvSpPr/>
          <p:nvPr/>
        </p:nvSpPr>
        <p:spPr>
          <a:xfrm>
            <a:off x="380367" y="5383442"/>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26" name="Ovale 25"/>
          <p:cNvSpPr/>
          <p:nvPr/>
        </p:nvSpPr>
        <p:spPr>
          <a:xfrm>
            <a:off x="371430" y="5913742"/>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27" name="Ovale 26"/>
          <p:cNvSpPr/>
          <p:nvPr/>
        </p:nvSpPr>
        <p:spPr>
          <a:xfrm>
            <a:off x="380367" y="4843499"/>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5" name="Stella a 5 punte 14"/>
          <p:cNvSpPr/>
          <p:nvPr/>
        </p:nvSpPr>
        <p:spPr>
          <a:xfrm>
            <a:off x="657145" y="1528739"/>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CasellaDiTesto 1"/>
          <p:cNvSpPr txBox="1"/>
          <p:nvPr/>
        </p:nvSpPr>
        <p:spPr>
          <a:xfrm>
            <a:off x="1240874" y="1530422"/>
            <a:ext cx="2824343" cy="369332"/>
          </a:xfrm>
          <a:prstGeom prst="rect">
            <a:avLst/>
          </a:prstGeom>
          <a:noFill/>
        </p:spPr>
        <p:txBody>
          <a:bodyPr wrap="square" rtlCol="0">
            <a:spAutoFit/>
          </a:bodyPr>
          <a:lstStyle/>
          <a:p>
            <a:r>
              <a:rPr lang="it-IT" b="1" dirty="0" smtClean="0"/>
              <a:t>118 km        1123 </a:t>
            </a:r>
            <a:r>
              <a:rPr lang="it-IT" b="1" dirty="0" smtClean="0"/>
              <a:t>disl</a:t>
            </a:r>
            <a:r>
              <a:rPr lang="it-IT" b="1" dirty="0" smtClean="0"/>
              <a:t>/m+            </a:t>
            </a:r>
            <a:endParaRPr lang="it-IT" b="1" dirty="0"/>
          </a:p>
        </p:txBody>
      </p:sp>
      <p:pic>
        <p:nvPicPr>
          <p:cNvPr id="3" name="Immagine 2"/>
          <p:cNvPicPr>
            <a:picLocks noChangeAspect="1"/>
          </p:cNvPicPr>
          <p:nvPr/>
        </p:nvPicPr>
        <p:blipFill>
          <a:blip r:embed="rId2"/>
          <a:stretch>
            <a:fillRect/>
          </a:stretch>
        </p:blipFill>
        <p:spPr>
          <a:xfrm>
            <a:off x="178161" y="740622"/>
            <a:ext cx="3752850" cy="561975"/>
          </a:xfrm>
          <a:prstGeom prst="rect">
            <a:avLst/>
          </a:prstGeom>
          <a:ln w="19050">
            <a:solidFill>
              <a:srgbClr val="FF0000"/>
            </a:solidFill>
          </a:ln>
        </p:spPr>
      </p:pic>
      <p:pic>
        <p:nvPicPr>
          <p:cNvPr id="8" name="Immagine 7"/>
          <p:cNvPicPr>
            <a:picLocks noChangeAspect="1"/>
          </p:cNvPicPr>
          <p:nvPr/>
        </p:nvPicPr>
        <p:blipFill>
          <a:blip r:embed="rId3"/>
          <a:stretch>
            <a:fillRect/>
          </a:stretch>
        </p:blipFill>
        <p:spPr>
          <a:xfrm>
            <a:off x="4214296" y="326461"/>
            <a:ext cx="7807859" cy="4152529"/>
          </a:xfrm>
          <a:prstGeom prst="rect">
            <a:avLst/>
          </a:prstGeom>
          <a:ln w="19050">
            <a:solidFill>
              <a:srgbClr val="92D050"/>
            </a:solidFill>
          </a:ln>
        </p:spPr>
      </p:pic>
      <p:sp>
        <p:nvSpPr>
          <p:cNvPr id="24" name="Ovale 23"/>
          <p:cNvSpPr/>
          <p:nvPr/>
        </p:nvSpPr>
        <p:spPr>
          <a:xfrm>
            <a:off x="4525164" y="1043190"/>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29" name="Ovale 28"/>
          <p:cNvSpPr/>
          <p:nvPr/>
        </p:nvSpPr>
        <p:spPr>
          <a:xfrm>
            <a:off x="11365200" y="3112535"/>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28" name="Ovale 27"/>
          <p:cNvSpPr/>
          <p:nvPr/>
        </p:nvSpPr>
        <p:spPr>
          <a:xfrm>
            <a:off x="7711391" y="2621048"/>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9" name="CasellaDiTesto 8"/>
          <p:cNvSpPr txBox="1"/>
          <p:nvPr/>
        </p:nvSpPr>
        <p:spPr>
          <a:xfrm>
            <a:off x="6497619" y="4740123"/>
            <a:ext cx="5524536" cy="1600438"/>
          </a:xfrm>
          <a:prstGeom prst="rect">
            <a:avLst/>
          </a:prstGeom>
          <a:noFill/>
        </p:spPr>
        <p:txBody>
          <a:bodyPr wrap="square" rtlCol="0">
            <a:spAutoFit/>
          </a:bodyPr>
          <a:lstStyle/>
          <a:p>
            <a:r>
              <a:rPr lang="it-IT" sz="1400" dirty="0" smtClean="0"/>
              <a:t>Tappa abbastanza facile ma con il Mongardino e Le </a:t>
            </a:r>
            <a:r>
              <a:rPr lang="it-IT" sz="1400" dirty="0" smtClean="0"/>
              <a:t>Ganzole</a:t>
            </a:r>
            <a:r>
              <a:rPr lang="it-IT" sz="1400" dirty="0" smtClean="0"/>
              <a:t>, due impegnative salite del </a:t>
            </a:r>
            <a:r>
              <a:rPr lang="it-IT" sz="1400" dirty="0"/>
              <a:t>G</a:t>
            </a:r>
            <a:r>
              <a:rPr lang="it-IT" sz="1400" dirty="0" smtClean="0"/>
              <a:t>iro dell’Emilia che vanno affrontate con rispetto. L’escursione in collina consente una gradita distrazione dalla troppa pianura ed evita gran parte del traffico presente nell’area metropolitana di Bologna e nella via Emilia. Dopo Sasso Marconi bella vista della Riserva Naturale Contrafforte Pliocenico e del Parco dei Gessi Bolognesi e dei Calanchi dell’Abbadessa. Si arriva al mitico autodromo di Imola.</a:t>
            </a:r>
            <a:endParaRPr lang="it-IT" sz="1400" dirty="0"/>
          </a:p>
        </p:txBody>
      </p:sp>
      <p:sp>
        <p:nvSpPr>
          <p:cNvPr id="13" name="CasellaDiTesto 12"/>
          <p:cNvSpPr txBox="1"/>
          <p:nvPr/>
        </p:nvSpPr>
        <p:spPr>
          <a:xfrm>
            <a:off x="72543" y="176861"/>
            <a:ext cx="2333459" cy="400110"/>
          </a:xfrm>
          <a:prstGeom prst="rect">
            <a:avLst/>
          </a:prstGeom>
          <a:noFill/>
        </p:spPr>
        <p:txBody>
          <a:bodyPr wrap="none" rtlCol="0">
            <a:spAutoFit/>
          </a:bodyPr>
          <a:lstStyle/>
          <a:p>
            <a:r>
              <a:rPr lang="it-IT" sz="2000" b="1" dirty="0" smtClean="0">
                <a:solidFill>
                  <a:srgbClr val="C00000"/>
                </a:solidFill>
              </a:rPr>
              <a:t>1. Maranello - Imola</a:t>
            </a:r>
            <a:endParaRPr lang="it-IT" sz="2000" b="1" dirty="0">
              <a:solidFill>
                <a:srgbClr val="C00000"/>
              </a:solidFill>
            </a:endParaRPr>
          </a:p>
        </p:txBody>
      </p:sp>
      <p:sp>
        <p:nvSpPr>
          <p:cNvPr id="4" name="CasellaDiTesto 3"/>
          <p:cNvSpPr txBox="1"/>
          <p:nvPr/>
        </p:nvSpPr>
        <p:spPr>
          <a:xfrm>
            <a:off x="6497619" y="6386976"/>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12932753</a:t>
            </a:r>
            <a:endParaRPr lang="it-IT" sz="1400" b="1" i="1" dirty="0">
              <a:solidFill>
                <a:srgbClr val="C00000"/>
              </a:solidFill>
            </a:endParaRPr>
          </a:p>
        </p:txBody>
      </p:sp>
      <p:sp>
        <p:nvSpPr>
          <p:cNvPr id="18" name="CasellaDiTesto 17"/>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221621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ella a 5 punte 7"/>
          <p:cNvSpPr/>
          <p:nvPr/>
        </p:nvSpPr>
        <p:spPr>
          <a:xfrm>
            <a:off x="864492" y="1574044"/>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tella a 5 punte 8"/>
          <p:cNvSpPr/>
          <p:nvPr/>
        </p:nvSpPr>
        <p:spPr>
          <a:xfrm>
            <a:off x="1379089" y="1573223"/>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tella a 5 punte 9"/>
          <p:cNvSpPr/>
          <p:nvPr/>
        </p:nvSpPr>
        <p:spPr>
          <a:xfrm>
            <a:off x="395505" y="1574045"/>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Stella a 5 punte 10"/>
          <p:cNvSpPr/>
          <p:nvPr/>
        </p:nvSpPr>
        <p:spPr>
          <a:xfrm>
            <a:off x="1848076" y="1572811"/>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CasellaDiTesto 11"/>
          <p:cNvSpPr txBox="1"/>
          <p:nvPr/>
        </p:nvSpPr>
        <p:spPr>
          <a:xfrm>
            <a:off x="4617190" y="169301"/>
            <a:ext cx="1481624" cy="338554"/>
          </a:xfrm>
          <a:prstGeom prst="rect">
            <a:avLst/>
          </a:prstGeom>
          <a:noFill/>
        </p:spPr>
        <p:txBody>
          <a:bodyPr wrap="none" rtlCol="0">
            <a:spAutoFit/>
          </a:bodyPr>
          <a:lstStyle/>
          <a:p>
            <a:r>
              <a:rPr lang="it-IT" sz="1600" b="1" dirty="0" smtClean="0">
                <a:solidFill>
                  <a:srgbClr val="00B0F0"/>
                </a:solidFill>
              </a:rPr>
              <a:t>lunedì 2 agosto</a:t>
            </a:r>
            <a:endParaRPr lang="it-IT" sz="1600" b="1" dirty="0">
              <a:solidFill>
                <a:srgbClr val="00B0F0"/>
              </a:solidFill>
            </a:endParaRPr>
          </a:p>
        </p:txBody>
      </p:sp>
      <p:sp>
        <p:nvSpPr>
          <p:cNvPr id="14" name="CasellaDiTesto 13"/>
          <p:cNvSpPr txBox="1"/>
          <p:nvPr/>
        </p:nvSpPr>
        <p:spPr>
          <a:xfrm>
            <a:off x="716944" y="2265147"/>
            <a:ext cx="5743560" cy="2031325"/>
          </a:xfrm>
          <a:prstGeom prst="rect">
            <a:avLst/>
          </a:prstGeom>
          <a:noFill/>
        </p:spPr>
        <p:txBody>
          <a:bodyPr wrap="none" rtlCol="0">
            <a:spAutoFit/>
          </a:bodyPr>
          <a:lstStyle/>
          <a:p>
            <a:r>
              <a:rPr lang="it-IT" b="1" dirty="0" smtClean="0">
                <a:solidFill>
                  <a:srgbClr val="00B0F0"/>
                </a:solidFill>
              </a:rPr>
              <a:t>mattina: </a:t>
            </a:r>
            <a:r>
              <a:rPr lang="it-IT" dirty="0" smtClean="0"/>
              <a:t>partenza da </a:t>
            </a:r>
            <a:r>
              <a:rPr lang="it-IT" b="1" dirty="0" smtClean="0"/>
              <a:t>Imola</a:t>
            </a:r>
          </a:p>
          <a:p>
            <a:pPr marL="285750" indent="-285750">
              <a:buFontTx/>
              <a:buChar char="-"/>
            </a:pPr>
            <a:endParaRPr lang="it-IT" b="1" dirty="0" smtClean="0"/>
          </a:p>
          <a:p>
            <a:r>
              <a:rPr lang="it-IT" b="1" dirty="0">
                <a:solidFill>
                  <a:srgbClr val="00B0F0"/>
                </a:solidFill>
              </a:rPr>
              <a:t>m</a:t>
            </a:r>
            <a:r>
              <a:rPr lang="it-IT" b="1" dirty="0" smtClean="0">
                <a:solidFill>
                  <a:srgbClr val="00B0F0"/>
                </a:solidFill>
              </a:rPr>
              <a:t>ezzogiorno: </a:t>
            </a:r>
            <a:r>
              <a:rPr lang="it-IT" dirty="0" smtClean="0"/>
              <a:t>sosta a</a:t>
            </a:r>
            <a:r>
              <a:rPr lang="it-IT" b="1" dirty="0" smtClean="0"/>
              <a:t> Scarperia </a:t>
            </a:r>
            <a:r>
              <a:rPr lang="it-IT" dirty="0" smtClean="0"/>
              <a:t>(autodromo del Mugello)</a:t>
            </a:r>
          </a:p>
          <a:p>
            <a:endParaRPr lang="it-IT" dirty="0" smtClean="0"/>
          </a:p>
          <a:p>
            <a:r>
              <a:rPr lang="it-IT" b="1" dirty="0" smtClean="0">
                <a:solidFill>
                  <a:srgbClr val="00B0F0"/>
                </a:solidFill>
              </a:rPr>
              <a:t>sera/notte: </a:t>
            </a:r>
            <a:r>
              <a:rPr lang="it-IT" dirty="0" smtClean="0"/>
              <a:t>arrivo a </a:t>
            </a:r>
            <a:r>
              <a:rPr lang="it-IT" b="1" dirty="0" smtClean="0"/>
              <a:t>Greve in Chianti</a:t>
            </a:r>
          </a:p>
          <a:p>
            <a:r>
              <a:rPr lang="it-IT" dirty="0"/>
              <a:t> </a:t>
            </a:r>
            <a:r>
              <a:rPr lang="it-IT" dirty="0" smtClean="0"/>
              <a:t>                    cena/pernottamento: agriturismo Corte di Valli</a:t>
            </a:r>
          </a:p>
          <a:p>
            <a:r>
              <a:rPr lang="it-IT" b="1" dirty="0"/>
              <a:t> </a:t>
            </a:r>
            <a:r>
              <a:rPr lang="it-IT" b="1" dirty="0" smtClean="0"/>
              <a:t>                           </a:t>
            </a:r>
          </a:p>
        </p:txBody>
      </p:sp>
      <p:sp>
        <p:nvSpPr>
          <p:cNvPr id="25" name="Ovale 24"/>
          <p:cNvSpPr/>
          <p:nvPr/>
        </p:nvSpPr>
        <p:spPr>
          <a:xfrm>
            <a:off x="327068" y="2392630"/>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26" name="Ovale 25"/>
          <p:cNvSpPr/>
          <p:nvPr/>
        </p:nvSpPr>
        <p:spPr>
          <a:xfrm>
            <a:off x="327068" y="2923058"/>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27" name="Ovale 26"/>
          <p:cNvSpPr/>
          <p:nvPr/>
        </p:nvSpPr>
        <p:spPr>
          <a:xfrm>
            <a:off x="324275" y="3419088"/>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32" name="CasellaDiTesto 31"/>
          <p:cNvSpPr txBox="1"/>
          <p:nvPr/>
        </p:nvSpPr>
        <p:spPr>
          <a:xfrm>
            <a:off x="2969241" y="1579996"/>
            <a:ext cx="2824343" cy="369332"/>
          </a:xfrm>
          <a:prstGeom prst="rect">
            <a:avLst/>
          </a:prstGeom>
          <a:noFill/>
        </p:spPr>
        <p:txBody>
          <a:bodyPr wrap="square" rtlCol="0">
            <a:spAutoFit/>
          </a:bodyPr>
          <a:lstStyle/>
          <a:p>
            <a:r>
              <a:rPr lang="it-IT" b="1" dirty="0" smtClean="0"/>
              <a:t>147 km        2605 </a:t>
            </a:r>
            <a:r>
              <a:rPr lang="it-IT" b="1" dirty="0" smtClean="0"/>
              <a:t>disl</a:t>
            </a:r>
            <a:r>
              <a:rPr lang="it-IT" b="1" dirty="0" smtClean="0"/>
              <a:t>/m+            </a:t>
            </a:r>
            <a:endParaRPr lang="it-IT" b="1" dirty="0"/>
          </a:p>
        </p:txBody>
      </p:sp>
      <p:sp>
        <p:nvSpPr>
          <p:cNvPr id="33" name="CasellaDiTesto 32"/>
          <p:cNvSpPr txBox="1"/>
          <p:nvPr/>
        </p:nvSpPr>
        <p:spPr>
          <a:xfrm>
            <a:off x="320092" y="198972"/>
            <a:ext cx="2984215" cy="400110"/>
          </a:xfrm>
          <a:prstGeom prst="rect">
            <a:avLst/>
          </a:prstGeom>
          <a:noFill/>
        </p:spPr>
        <p:txBody>
          <a:bodyPr wrap="none" rtlCol="0">
            <a:spAutoFit/>
          </a:bodyPr>
          <a:lstStyle/>
          <a:p>
            <a:r>
              <a:rPr lang="it-IT" sz="2000" b="1" dirty="0" smtClean="0">
                <a:solidFill>
                  <a:srgbClr val="C00000"/>
                </a:solidFill>
              </a:rPr>
              <a:t>2. Imola – Greve in Chianti</a:t>
            </a:r>
            <a:endParaRPr lang="it-IT" sz="2000" b="1" dirty="0">
              <a:solidFill>
                <a:srgbClr val="C00000"/>
              </a:solidFill>
            </a:endParaRPr>
          </a:p>
        </p:txBody>
      </p:sp>
      <p:pic>
        <p:nvPicPr>
          <p:cNvPr id="2" name="Immagine 1"/>
          <p:cNvPicPr>
            <a:picLocks noChangeAspect="1"/>
          </p:cNvPicPr>
          <p:nvPr/>
        </p:nvPicPr>
        <p:blipFill>
          <a:blip r:embed="rId2"/>
          <a:stretch>
            <a:fillRect/>
          </a:stretch>
        </p:blipFill>
        <p:spPr>
          <a:xfrm>
            <a:off x="6495201" y="255336"/>
            <a:ext cx="5408760" cy="6296071"/>
          </a:xfrm>
          <a:prstGeom prst="rect">
            <a:avLst/>
          </a:prstGeom>
          <a:ln w="19050">
            <a:solidFill>
              <a:srgbClr val="92D050"/>
            </a:solidFill>
          </a:ln>
        </p:spPr>
      </p:pic>
      <p:sp>
        <p:nvSpPr>
          <p:cNvPr id="29" name="Ovale 28"/>
          <p:cNvSpPr/>
          <p:nvPr/>
        </p:nvSpPr>
        <p:spPr>
          <a:xfrm>
            <a:off x="9937709" y="677724"/>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34" name="Ovale 33"/>
          <p:cNvSpPr/>
          <p:nvPr/>
        </p:nvSpPr>
        <p:spPr>
          <a:xfrm>
            <a:off x="8023530" y="5806792"/>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30" name="Ovale 29"/>
          <p:cNvSpPr/>
          <p:nvPr/>
        </p:nvSpPr>
        <p:spPr>
          <a:xfrm>
            <a:off x="8236066" y="3280810"/>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3" name="CasellaDiTesto 2"/>
          <p:cNvSpPr txBox="1"/>
          <p:nvPr/>
        </p:nvSpPr>
        <p:spPr>
          <a:xfrm>
            <a:off x="242106" y="4469227"/>
            <a:ext cx="6124402" cy="1600438"/>
          </a:xfrm>
          <a:prstGeom prst="rect">
            <a:avLst/>
          </a:prstGeom>
          <a:noFill/>
        </p:spPr>
        <p:txBody>
          <a:bodyPr wrap="square" rtlCol="0">
            <a:spAutoFit/>
          </a:bodyPr>
          <a:lstStyle/>
          <a:p>
            <a:r>
              <a:rPr lang="it-IT" sz="1400" dirty="0" smtClean="0"/>
              <a:t>Tappa impegnativa con tre passi appenninici da affrontare. Salite comunque pedalabili che consentiranno di apprezzare i panorami tosco-romagnoli, il Mugello, con il suo celebre autodromo, ed infine le colline del Chianti senza farsi mancare la splendida vista di Firenze scendendo fino all’Arno da Fiesole.</a:t>
            </a:r>
          </a:p>
          <a:p>
            <a:r>
              <a:rPr lang="it-IT" sz="1400" dirty="0" smtClean="0"/>
              <a:t>La successione dei passi? Eccola: il passo del Giogo a 892 metri sul livello del mare, la Vetta Le Croci con i suoi 524 metri all’ingresso del territorio di Fiesole ed</a:t>
            </a:r>
          </a:p>
          <a:p>
            <a:r>
              <a:rPr lang="it-IT" sz="1400" dirty="0"/>
              <a:t>i</a:t>
            </a:r>
            <a:r>
              <a:rPr lang="it-IT" sz="1400" dirty="0" smtClean="0"/>
              <a:t> 529 metri del passo del </a:t>
            </a:r>
            <a:r>
              <a:rPr lang="it-IT" sz="1400" dirty="0" smtClean="0"/>
              <a:t>Sugame</a:t>
            </a:r>
            <a:r>
              <a:rPr lang="it-IT" sz="1400" dirty="0" smtClean="0"/>
              <a:t>, in pieno Chianti prima dell’arrivo a Greve. </a:t>
            </a:r>
            <a:endParaRPr lang="it-IT" sz="1400" dirty="0"/>
          </a:p>
        </p:txBody>
      </p:sp>
      <p:pic>
        <p:nvPicPr>
          <p:cNvPr id="4" name="Immagine 3"/>
          <p:cNvPicPr>
            <a:picLocks noChangeAspect="1"/>
          </p:cNvPicPr>
          <p:nvPr/>
        </p:nvPicPr>
        <p:blipFill>
          <a:blip r:embed="rId3"/>
          <a:stretch>
            <a:fillRect/>
          </a:stretch>
        </p:blipFill>
        <p:spPr>
          <a:xfrm>
            <a:off x="324275" y="805476"/>
            <a:ext cx="3733800" cy="581025"/>
          </a:xfrm>
          <a:prstGeom prst="rect">
            <a:avLst/>
          </a:prstGeom>
          <a:ln w="19050">
            <a:solidFill>
              <a:srgbClr val="FF0000"/>
            </a:solidFill>
          </a:ln>
        </p:spPr>
      </p:pic>
      <p:sp>
        <p:nvSpPr>
          <p:cNvPr id="19" name="CasellaDiTesto 18"/>
          <p:cNvSpPr txBox="1"/>
          <p:nvPr/>
        </p:nvSpPr>
        <p:spPr>
          <a:xfrm>
            <a:off x="242106" y="6243630"/>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12906385</a:t>
            </a:r>
            <a:endParaRPr lang="it-IT" sz="1400" b="1" i="1" dirty="0">
              <a:solidFill>
                <a:srgbClr val="C00000"/>
              </a:solidFill>
            </a:endParaRPr>
          </a:p>
        </p:txBody>
      </p:sp>
      <p:sp>
        <p:nvSpPr>
          <p:cNvPr id="20" name="CasellaDiTesto 19"/>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61566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6361891" y="145745"/>
            <a:ext cx="5587009" cy="6614505"/>
          </a:xfrm>
          <a:prstGeom prst="rect">
            <a:avLst/>
          </a:prstGeom>
          <a:ln w="19050">
            <a:solidFill>
              <a:srgbClr val="92D050"/>
            </a:solidFill>
          </a:ln>
        </p:spPr>
      </p:pic>
      <p:sp>
        <p:nvSpPr>
          <p:cNvPr id="8" name="Stella a 5 punte 7"/>
          <p:cNvSpPr/>
          <p:nvPr/>
        </p:nvSpPr>
        <p:spPr>
          <a:xfrm>
            <a:off x="850892" y="1513354"/>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tella a 5 punte 8"/>
          <p:cNvSpPr/>
          <p:nvPr/>
        </p:nvSpPr>
        <p:spPr>
          <a:xfrm>
            <a:off x="1396108" y="1513353"/>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tella a 5 punte 9"/>
          <p:cNvSpPr/>
          <p:nvPr/>
        </p:nvSpPr>
        <p:spPr>
          <a:xfrm>
            <a:off x="305676" y="1522951"/>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p:cNvSpPr txBox="1"/>
          <p:nvPr/>
        </p:nvSpPr>
        <p:spPr>
          <a:xfrm>
            <a:off x="4564861" y="203911"/>
            <a:ext cx="1797030" cy="369332"/>
          </a:xfrm>
          <a:prstGeom prst="rect">
            <a:avLst/>
          </a:prstGeom>
          <a:noFill/>
        </p:spPr>
        <p:txBody>
          <a:bodyPr wrap="none" rtlCol="0">
            <a:spAutoFit/>
          </a:bodyPr>
          <a:lstStyle/>
          <a:p>
            <a:r>
              <a:rPr lang="it-IT" b="1" dirty="0" smtClean="0">
                <a:solidFill>
                  <a:srgbClr val="00B0F0"/>
                </a:solidFill>
              </a:rPr>
              <a:t>martedì 3 agosto</a:t>
            </a:r>
            <a:endParaRPr lang="it-IT" b="1" dirty="0">
              <a:solidFill>
                <a:srgbClr val="00B0F0"/>
              </a:solidFill>
            </a:endParaRPr>
          </a:p>
        </p:txBody>
      </p:sp>
      <p:sp>
        <p:nvSpPr>
          <p:cNvPr id="19" name="Ovale 18"/>
          <p:cNvSpPr/>
          <p:nvPr/>
        </p:nvSpPr>
        <p:spPr>
          <a:xfrm>
            <a:off x="320091" y="3739977"/>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20" name="Ovale 19"/>
          <p:cNvSpPr/>
          <p:nvPr/>
        </p:nvSpPr>
        <p:spPr>
          <a:xfrm>
            <a:off x="320091" y="2676886"/>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22" name="Ovale 21"/>
          <p:cNvSpPr/>
          <p:nvPr/>
        </p:nvSpPr>
        <p:spPr>
          <a:xfrm>
            <a:off x="320091" y="3184007"/>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23" name="CasellaDiTesto 22"/>
          <p:cNvSpPr txBox="1"/>
          <p:nvPr/>
        </p:nvSpPr>
        <p:spPr>
          <a:xfrm>
            <a:off x="725224" y="2622091"/>
            <a:ext cx="5331524" cy="2031325"/>
          </a:xfrm>
          <a:prstGeom prst="rect">
            <a:avLst/>
          </a:prstGeom>
          <a:noFill/>
        </p:spPr>
        <p:txBody>
          <a:bodyPr wrap="none" rtlCol="0">
            <a:spAutoFit/>
          </a:bodyPr>
          <a:lstStyle/>
          <a:p>
            <a:r>
              <a:rPr lang="it-IT" b="1" dirty="0" smtClean="0">
                <a:solidFill>
                  <a:srgbClr val="00B0F0"/>
                </a:solidFill>
              </a:rPr>
              <a:t>mattina: </a:t>
            </a:r>
            <a:r>
              <a:rPr lang="it-IT" dirty="0" smtClean="0"/>
              <a:t>partenza da </a:t>
            </a:r>
            <a:r>
              <a:rPr lang="it-IT" b="1" dirty="0" smtClean="0"/>
              <a:t>Greve in Chianti</a:t>
            </a:r>
          </a:p>
          <a:p>
            <a:pPr marL="285750" indent="-285750">
              <a:buFontTx/>
              <a:buChar char="-"/>
            </a:pPr>
            <a:endParaRPr lang="it-IT" b="1" dirty="0" smtClean="0"/>
          </a:p>
          <a:p>
            <a:r>
              <a:rPr lang="it-IT" b="1" dirty="0">
                <a:solidFill>
                  <a:srgbClr val="00B0F0"/>
                </a:solidFill>
              </a:rPr>
              <a:t>m</a:t>
            </a:r>
            <a:r>
              <a:rPr lang="it-IT" b="1" dirty="0" smtClean="0">
                <a:solidFill>
                  <a:srgbClr val="00B0F0"/>
                </a:solidFill>
              </a:rPr>
              <a:t>ezzogiorno: </a:t>
            </a:r>
            <a:r>
              <a:rPr lang="it-IT" dirty="0" smtClean="0"/>
              <a:t>sosta a</a:t>
            </a:r>
            <a:r>
              <a:rPr lang="it-IT" b="1" dirty="0" smtClean="0"/>
              <a:t> Siena</a:t>
            </a:r>
            <a:endParaRPr lang="it-IT" dirty="0" smtClean="0"/>
          </a:p>
          <a:p>
            <a:endParaRPr lang="it-IT" b="1" dirty="0" smtClean="0"/>
          </a:p>
          <a:p>
            <a:r>
              <a:rPr lang="it-IT" b="1" dirty="0">
                <a:solidFill>
                  <a:srgbClr val="00B0F0"/>
                </a:solidFill>
              </a:rPr>
              <a:t>s</a:t>
            </a:r>
            <a:r>
              <a:rPr lang="it-IT" b="1" dirty="0" smtClean="0">
                <a:solidFill>
                  <a:srgbClr val="00B0F0"/>
                </a:solidFill>
              </a:rPr>
              <a:t>era/notte: </a:t>
            </a:r>
            <a:r>
              <a:rPr lang="it-IT" dirty="0" smtClean="0"/>
              <a:t>arrivo a </a:t>
            </a:r>
            <a:r>
              <a:rPr lang="it-IT" b="1" dirty="0" smtClean="0"/>
              <a:t>San Quirico d’Orcia</a:t>
            </a:r>
          </a:p>
          <a:p>
            <a:r>
              <a:rPr lang="it-IT" b="1" dirty="0"/>
              <a:t> </a:t>
            </a:r>
            <a:r>
              <a:rPr lang="it-IT" b="1" dirty="0" smtClean="0"/>
              <a:t>                    </a:t>
            </a:r>
            <a:r>
              <a:rPr lang="it-IT" dirty="0" smtClean="0"/>
              <a:t>cena/pernottamento a San Quirico d’Orcia:</a:t>
            </a:r>
          </a:p>
          <a:p>
            <a:r>
              <a:rPr lang="it-IT" dirty="0"/>
              <a:t> </a:t>
            </a:r>
            <a:r>
              <a:rPr lang="it-IT" dirty="0" smtClean="0"/>
              <a:t>                    hotel Palazzuolo </a:t>
            </a:r>
          </a:p>
        </p:txBody>
      </p:sp>
      <p:sp>
        <p:nvSpPr>
          <p:cNvPr id="21" name="CasellaDiTesto 20"/>
          <p:cNvSpPr txBox="1"/>
          <p:nvPr/>
        </p:nvSpPr>
        <p:spPr>
          <a:xfrm>
            <a:off x="256639" y="188522"/>
            <a:ext cx="4466094" cy="400110"/>
          </a:xfrm>
          <a:prstGeom prst="rect">
            <a:avLst/>
          </a:prstGeom>
          <a:noFill/>
        </p:spPr>
        <p:txBody>
          <a:bodyPr wrap="none" rtlCol="0">
            <a:spAutoFit/>
          </a:bodyPr>
          <a:lstStyle/>
          <a:p>
            <a:r>
              <a:rPr lang="it-IT" sz="2000" b="1" dirty="0">
                <a:solidFill>
                  <a:srgbClr val="C00000"/>
                </a:solidFill>
              </a:rPr>
              <a:t>3</a:t>
            </a:r>
            <a:r>
              <a:rPr lang="it-IT" sz="2000" b="1" dirty="0" smtClean="0">
                <a:solidFill>
                  <a:srgbClr val="C00000"/>
                </a:solidFill>
              </a:rPr>
              <a:t>. Greve in Chianti – San Quirico d’Orcia </a:t>
            </a:r>
            <a:endParaRPr lang="it-IT" sz="2000" b="1" dirty="0">
              <a:solidFill>
                <a:srgbClr val="C00000"/>
              </a:solidFill>
            </a:endParaRPr>
          </a:p>
        </p:txBody>
      </p:sp>
      <p:sp>
        <p:nvSpPr>
          <p:cNvPr id="14" name="Ovale 13"/>
          <p:cNvSpPr/>
          <p:nvPr/>
        </p:nvSpPr>
        <p:spPr>
          <a:xfrm>
            <a:off x="7215420" y="416342"/>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7" name="Ovale 16"/>
          <p:cNvSpPr/>
          <p:nvPr/>
        </p:nvSpPr>
        <p:spPr>
          <a:xfrm>
            <a:off x="9296736" y="6323868"/>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5" name="Ovale 14"/>
          <p:cNvSpPr/>
          <p:nvPr/>
        </p:nvSpPr>
        <p:spPr>
          <a:xfrm>
            <a:off x="7516237" y="3274495"/>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26" name="CasellaDiTesto 25"/>
          <p:cNvSpPr txBox="1"/>
          <p:nvPr/>
        </p:nvSpPr>
        <p:spPr>
          <a:xfrm>
            <a:off x="2729194" y="1516945"/>
            <a:ext cx="2824343" cy="369332"/>
          </a:xfrm>
          <a:prstGeom prst="rect">
            <a:avLst/>
          </a:prstGeom>
          <a:noFill/>
        </p:spPr>
        <p:txBody>
          <a:bodyPr wrap="square" rtlCol="0">
            <a:spAutoFit/>
          </a:bodyPr>
          <a:lstStyle/>
          <a:p>
            <a:r>
              <a:rPr lang="it-IT" b="1" dirty="0" smtClean="0"/>
              <a:t>124 km        2156 </a:t>
            </a:r>
            <a:r>
              <a:rPr lang="it-IT" b="1" dirty="0" smtClean="0"/>
              <a:t>disl</a:t>
            </a:r>
            <a:r>
              <a:rPr lang="it-IT" b="1" dirty="0" smtClean="0"/>
              <a:t>/m+            </a:t>
            </a:r>
            <a:endParaRPr lang="it-IT" b="1" dirty="0"/>
          </a:p>
        </p:txBody>
      </p:sp>
      <p:sp>
        <p:nvSpPr>
          <p:cNvPr id="12" name="CasellaDiTesto 11"/>
          <p:cNvSpPr txBox="1"/>
          <p:nvPr/>
        </p:nvSpPr>
        <p:spPr>
          <a:xfrm>
            <a:off x="262729" y="4722608"/>
            <a:ext cx="5869130" cy="1600438"/>
          </a:xfrm>
          <a:prstGeom prst="rect">
            <a:avLst/>
          </a:prstGeom>
          <a:noFill/>
        </p:spPr>
        <p:txBody>
          <a:bodyPr wrap="square" rtlCol="0">
            <a:spAutoFit/>
          </a:bodyPr>
          <a:lstStyle/>
          <a:p>
            <a:r>
              <a:rPr lang="it-IT" sz="1400" dirty="0" smtClean="0"/>
              <a:t>Tappa abbastanza impegnativa che dal Chianti porta fino in Val d’Orcia con sosta a Siena in piazza del Campo. Continui saliscendi, prima tra i vigneti del Chianti e poi tra i calanchi delle Crete Senesi (il mare dell’</a:t>
            </a:r>
            <a:r>
              <a:rPr lang="it-IT" sz="1400" dirty="0" smtClean="0"/>
              <a:t>Accona</a:t>
            </a:r>
            <a:r>
              <a:rPr lang="it-IT" sz="1400" dirty="0"/>
              <a:t>)</a:t>
            </a:r>
            <a:r>
              <a:rPr lang="it-IT" sz="1400" dirty="0" smtClean="0"/>
              <a:t> ed il Parco della </a:t>
            </a:r>
            <a:r>
              <a:rPr lang="it-IT" sz="1400" dirty="0"/>
              <a:t>V</a:t>
            </a:r>
            <a:r>
              <a:rPr lang="it-IT" sz="1400" dirty="0" smtClean="0"/>
              <a:t>al d’Orcia, patrimonio dell’Unesco. Nel percorso non poteva mancare un assaggio di strada bianca, ormai una icona del senese: cinque chilometri da affrontare, dopo Castellina in Chianti fino a Vagliagli, con il brivido provocato da un prudente azzardo. Prima dell’arrivo la rinascimentale Pienza.</a:t>
            </a:r>
            <a:endParaRPr lang="it-IT" sz="1400" dirty="0"/>
          </a:p>
        </p:txBody>
      </p:sp>
      <p:sp>
        <p:nvSpPr>
          <p:cNvPr id="18" name="CasellaDiTesto 17"/>
          <p:cNvSpPr txBox="1"/>
          <p:nvPr/>
        </p:nvSpPr>
        <p:spPr>
          <a:xfrm>
            <a:off x="253482" y="6455410"/>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13112134</a:t>
            </a:r>
            <a:endParaRPr lang="it-IT" sz="1400" b="1" i="1" dirty="0">
              <a:solidFill>
                <a:srgbClr val="C00000"/>
              </a:solidFill>
            </a:endParaRPr>
          </a:p>
        </p:txBody>
      </p:sp>
      <p:pic>
        <p:nvPicPr>
          <p:cNvPr id="5" name="Immagine 4"/>
          <p:cNvPicPr>
            <a:picLocks noChangeAspect="1"/>
          </p:cNvPicPr>
          <p:nvPr/>
        </p:nvPicPr>
        <p:blipFill>
          <a:blip r:embed="rId3"/>
          <a:stretch>
            <a:fillRect/>
          </a:stretch>
        </p:blipFill>
        <p:spPr>
          <a:xfrm>
            <a:off x="305676" y="770040"/>
            <a:ext cx="3829050" cy="542925"/>
          </a:xfrm>
          <a:prstGeom prst="rect">
            <a:avLst/>
          </a:prstGeom>
          <a:ln w="19050">
            <a:solidFill>
              <a:srgbClr val="FF0000"/>
            </a:solidFill>
          </a:ln>
        </p:spPr>
      </p:pic>
      <p:sp>
        <p:nvSpPr>
          <p:cNvPr id="27" name="CasellaDiTesto 26"/>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30656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6691256" y="103802"/>
            <a:ext cx="5324948" cy="6630485"/>
          </a:xfrm>
          <a:prstGeom prst="rect">
            <a:avLst/>
          </a:prstGeom>
          <a:ln w="19050">
            <a:solidFill>
              <a:srgbClr val="00B050"/>
            </a:solidFill>
          </a:ln>
        </p:spPr>
      </p:pic>
      <p:sp>
        <p:nvSpPr>
          <p:cNvPr id="7" name="Stella a 5 punte 6"/>
          <p:cNvSpPr/>
          <p:nvPr/>
        </p:nvSpPr>
        <p:spPr>
          <a:xfrm>
            <a:off x="1743115" y="1336694"/>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Stella a 5 punte 7"/>
          <p:cNvSpPr/>
          <p:nvPr/>
        </p:nvSpPr>
        <p:spPr>
          <a:xfrm>
            <a:off x="1072437" y="1312544"/>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tella a 5 punte 8"/>
          <p:cNvSpPr/>
          <p:nvPr/>
        </p:nvSpPr>
        <p:spPr>
          <a:xfrm>
            <a:off x="424984" y="1312545"/>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4132494" y="165175"/>
            <a:ext cx="1992597" cy="369332"/>
          </a:xfrm>
          <a:prstGeom prst="rect">
            <a:avLst/>
          </a:prstGeom>
          <a:noFill/>
        </p:spPr>
        <p:txBody>
          <a:bodyPr wrap="none" rtlCol="0">
            <a:spAutoFit/>
          </a:bodyPr>
          <a:lstStyle/>
          <a:p>
            <a:r>
              <a:rPr lang="it-IT" b="1" dirty="0" smtClean="0">
                <a:solidFill>
                  <a:srgbClr val="00B0F0"/>
                </a:solidFill>
              </a:rPr>
              <a:t>mercoledì </a:t>
            </a:r>
            <a:r>
              <a:rPr lang="it-IT" b="1" dirty="0">
                <a:solidFill>
                  <a:srgbClr val="00B0F0"/>
                </a:solidFill>
              </a:rPr>
              <a:t>4</a:t>
            </a:r>
            <a:r>
              <a:rPr lang="it-IT" b="1" dirty="0" smtClean="0">
                <a:solidFill>
                  <a:srgbClr val="00B0F0"/>
                </a:solidFill>
              </a:rPr>
              <a:t> agosto</a:t>
            </a:r>
            <a:endParaRPr lang="it-IT" b="1" dirty="0">
              <a:solidFill>
                <a:srgbClr val="00B0F0"/>
              </a:solidFill>
            </a:endParaRPr>
          </a:p>
        </p:txBody>
      </p:sp>
      <p:sp>
        <p:nvSpPr>
          <p:cNvPr id="12" name="Ovale 11"/>
          <p:cNvSpPr/>
          <p:nvPr/>
        </p:nvSpPr>
        <p:spPr>
          <a:xfrm>
            <a:off x="424984" y="2630720"/>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3" name="Ovale 12"/>
          <p:cNvSpPr/>
          <p:nvPr/>
        </p:nvSpPr>
        <p:spPr>
          <a:xfrm>
            <a:off x="421182" y="3584870"/>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4" name="Ovale 13"/>
          <p:cNvSpPr/>
          <p:nvPr/>
        </p:nvSpPr>
        <p:spPr>
          <a:xfrm>
            <a:off x="421183" y="3126209"/>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15" name="CasellaDiTesto 14"/>
          <p:cNvSpPr txBox="1"/>
          <p:nvPr/>
        </p:nvSpPr>
        <p:spPr>
          <a:xfrm>
            <a:off x="1059070" y="2498433"/>
            <a:ext cx="4828245" cy="1754326"/>
          </a:xfrm>
          <a:prstGeom prst="rect">
            <a:avLst/>
          </a:prstGeom>
          <a:noFill/>
        </p:spPr>
        <p:txBody>
          <a:bodyPr wrap="none" rtlCol="0">
            <a:spAutoFit/>
          </a:bodyPr>
          <a:lstStyle/>
          <a:p>
            <a:r>
              <a:rPr lang="it-IT" b="1" dirty="0" smtClean="0">
                <a:solidFill>
                  <a:srgbClr val="00B0F0"/>
                </a:solidFill>
              </a:rPr>
              <a:t>mattina: </a:t>
            </a:r>
            <a:r>
              <a:rPr lang="it-IT" dirty="0" smtClean="0"/>
              <a:t>partenza da </a:t>
            </a:r>
            <a:r>
              <a:rPr lang="it-IT" b="1" dirty="0" smtClean="0"/>
              <a:t>San Quirico d’Orcia</a:t>
            </a:r>
          </a:p>
          <a:p>
            <a:pPr marL="285750" indent="-285750">
              <a:buFontTx/>
              <a:buChar char="-"/>
            </a:pPr>
            <a:endParaRPr lang="it-IT" b="1" dirty="0" smtClean="0"/>
          </a:p>
          <a:p>
            <a:r>
              <a:rPr lang="it-IT" b="1" dirty="0">
                <a:solidFill>
                  <a:srgbClr val="00B0F0"/>
                </a:solidFill>
              </a:rPr>
              <a:t>m</a:t>
            </a:r>
            <a:r>
              <a:rPr lang="it-IT" b="1" dirty="0" smtClean="0">
                <a:solidFill>
                  <a:srgbClr val="00B0F0"/>
                </a:solidFill>
              </a:rPr>
              <a:t>ezzogiorno: </a:t>
            </a:r>
            <a:r>
              <a:rPr lang="it-IT" dirty="0" smtClean="0"/>
              <a:t>sosta a </a:t>
            </a:r>
            <a:r>
              <a:rPr lang="it-IT" b="1" dirty="0" smtClean="0"/>
              <a:t>Sorano</a:t>
            </a:r>
          </a:p>
          <a:p>
            <a:endParaRPr lang="it-IT" b="1" dirty="0" smtClean="0"/>
          </a:p>
          <a:p>
            <a:r>
              <a:rPr lang="it-IT" b="1" dirty="0">
                <a:solidFill>
                  <a:srgbClr val="00B0F0"/>
                </a:solidFill>
              </a:rPr>
              <a:t>s</a:t>
            </a:r>
            <a:r>
              <a:rPr lang="it-IT" b="1" dirty="0" smtClean="0">
                <a:solidFill>
                  <a:srgbClr val="00B0F0"/>
                </a:solidFill>
              </a:rPr>
              <a:t>era/notte: </a:t>
            </a:r>
            <a:r>
              <a:rPr lang="it-IT" dirty="0" smtClean="0"/>
              <a:t>arrivo a </a:t>
            </a:r>
            <a:r>
              <a:rPr lang="it-IT" b="1" dirty="0" smtClean="0"/>
              <a:t>Tuscania</a:t>
            </a:r>
          </a:p>
          <a:p>
            <a:r>
              <a:rPr lang="it-IT" b="1" dirty="0"/>
              <a:t> </a:t>
            </a:r>
            <a:r>
              <a:rPr lang="it-IT" b="1" dirty="0" smtClean="0"/>
              <a:t>                     </a:t>
            </a:r>
            <a:r>
              <a:rPr lang="it-IT" dirty="0" smtClean="0"/>
              <a:t>cena/pernottamento: hotel Tuscania</a:t>
            </a:r>
            <a:r>
              <a:rPr lang="it-IT" b="1" dirty="0" smtClean="0"/>
              <a:t> </a:t>
            </a:r>
          </a:p>
        </p:txBody>
      </p:sp>
      <p:sp>
        <p:nvSpPr>
          <p:cNvPr id="19" name="Ovale 18"/>
          <p:cNvSpPr/>
          <p:nvPr/>
        </p:nvSpPr>
        <p:spPr>
          <a:xfrm>
            <a:off x="7216667" y="598795"/>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8" name="Ovale 17"/>
          <p:cNvSpPr/>
          <p:nvPr/>
        </p:nvSpPr>
        <p:spPr>
          <a:xfrm>
            <a:off x="9203321" y="6172321"/>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7" name="Ovale 16"/>
          <p:cNvSpPr/>
          <p:nvPr/>
        </p:nvSpPr>
        <p:spPr>
          <a:xfrm>
            <a:off x="8008472" y="3584869"/>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20" name="CasellaDiTesto 19"/>
          <p:cNvSpPr txBox="1"/>
          <p:nvPr/>
        </p:nvSpPr>
        <p:spPr>
          <a:xfrm>
            <a:off x="341655" y="148272"/>
            <a:ext cx="3577133" cy="400110"/>
          </a:xfrm>
          <a:prstGeom prst="rect">
            <a:avLst/>
          </a:prstGeom>
          <a:noFill/>
        </p:spPr>
        <p:txBody>
          <a:bodyPr wrap="none" rtlCol="0">
            <a:spAutoFit/>
          </a:bodyPr>
          <a:lstStyle/>
          <a:p>
            <a:r>
              <a:rPr lang="it-IT" sz="2000" b="1" dirty="0" smtClean="0">
                <a:solidFill>
                  <a:srgbClr val="C00000"/>
                </a:solidFill>
              </a:rPr>
              <a:t>4. San Quirico d’Orcia - Tuscania</a:t>
            </a:r>
            <a:endParaRPr lang="it-IT" sz="2000" b="1" dirty="0">
              <a:solidFill>
                <a:srgbClr val="C00000"/>
              </a:solidFill>
            </a:endParaRPr>
          </a:p>
        </p:txBody>
      </p:sp>
      <p:sp>
        <p:nvSpPr>
          <p:cNvPr id="21" name="CasellaDiTesto 20"/>
          <p:cNvSpPr txBox="1"/>
          <p:nvPr/>
        </p:nvSpPr>
        <p:spPr>
          <a:xfrm>
            <a:off x="3068775" y="1343879"/>
            <a:ext cx="2824343" cy="369332"/>
          </a:xfrm>
          <a:prstGeom prst="rect">
            <a:avLst/>
          </a:prstGeom>
          <a:noFill/>
        </p:spPr>
        <p:txBody>
          <a:bodyPr wrap="square" rtlCol="0">
            <a:spAutoFit/>
          </a:bodyPr>
          <a:lstStyle/>
          <a:p>
            <a:r>
              <a:rPr lang="it-IT" b="1" dirty="0" smtClean="0"/>
              <a:t>134 km        1881 </a:t>
            </a:r>
            <a:r>
              <a:rPr lang="it-IT" b="1" dirty="0" smtClean="0"/>
              <a:t>disl</a:t>
            </a:r>
            <a:r>
              <a:rPr lang="it-IT" b="1" dirty="0" smtClean="0"/>
              <a:t>/m+            </a:t>
            </a:r>
            <a:endParaRPr lang="it-IT" b="1" dirty="0"/>
          </a:p>
        </p:txBody>
      </p:sp>
      <p:sp>
        <p:nvSpPr>
          <p:cNvPr id="11" name="CasellaDiTesto 10"/>
          <p:cNvSpPr txBox="1"/>
          <p:nvPr/>
        </p:nvSpPr>
        <p:spPr>
          <a:xfrm>
            <a:off x="100218" y="4526460"/>
            <a:ext cx="6591038" cy="1600438"/>
          </a:xfrm>
          <a:prstGeom prst="rect">
            <a:avLst/>
          </a:prstGeom>
          <a:noFill/>
        </p:spPr>
        <p:txBody>
          <a:bodyPr wrap="square" rtlCol="0">
            <a:spAutoFit/>
          </a:bodyPr>
          <a:lstStyle/>
          <a:p>
            <a:r>
              <a:rPr lang="it-IT" sz="1400" dirty="0" smtClean="0"/>
              <a:t>Tappa da affrontare con attenzione, sia perché impegnativa ma anche suggestiva dal punto di vista storico e paesaggistico dove la bellezza è di casa: da San Quirico d’Orcia, Radicofani (valico a 775 metri), il lago di Bolsena ed infine Tuscania</a:t>
            </a:r>
            <a:r>
              <a:rPr lang="it-IT" sz="1400" dirty="0"/>
              <a:t> </a:t>
            </a:r>
            <a:r>
              <a:rPr lang="it-IT" sz="1400" dirty="0" smtClean="0"/>
              <a:t>sono quanto di più bello si possa offrire alla vista di un viaggiatore. Da San Quirico subito una «dose» di strada bianca sulla via Francigena fino alla piazza d’acqua di Bagno </a:t>
            </a:r>
            <a:r>
              <a:rPr lang="it-IT" sz="1400" dirty="0" smtClean="0"/>
              <a:t>Vignoni</a:t>
            </a:r>
            <a:r>
              <a:rPr lang="it-IT" sz="1400" dirty="0" smtClean="0"/>
              <a:t>  con il monte Amiata a fare da sentinella. La deviazione nelle «terra del tufo» a Sorano, Sovana e Pitigliano è un omaggio alla Tuscia ed al suo fascino antico e misterioso.  </a:t>
            </a:r>
            <a:endParaRPr lang="it-IT" sz="1400" dirty="0"/>
          </a:p>
        </p:txBody>
      </p:sp>
      <p:sp>
        <p:nvSpPr>
          <p:cNvPr id="22" name="CasellaDiTesto 21"/>
          <p:cNvSpPr txBox="1"/>
          <p:nvPr/>
        </p:nvSpPr>
        <p:spPr>
          <a:xfrm>
            <a:off x="100218" y="6207091"/>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12906689</a:t>
            </a:r>
            <a:endParaRPr lang="it-IT" sz="1400" b="1" i="1" dirty="0">
              <a:solidFill>
                <a:srgbClr val="C00000"/>
              </a:solidFill>
            </a:endParaRPr>
          </a:p>
        </p:txBody>
      </p:sp>
      <p:pic>
        <p:nvPicPr>
          <p:cNvPr id="4" name="Immagine 3"/>
          <p:cNvPicPr>
            <a:picLocks noChangeAspect="1"/>
          </p:cNvPicPr>
          <p:nvPr/>
        </p:nvPicPr>
        <p:blipFill>
          <a:blip r:embed="rId3"/>
          <a:stretch>
            <a:fillRect/>
          </a:stretch>
        </p:blipFill>
        <p:spPr>
          <a:xfrm>
            <a:off x="421182" y="625161"/>
            <a:ext cx="3848100" cy="571500"/>
          </a:xfrm>
          <a:prstGeom prst="rect">
            <a:avLst/>
          </a:prstGeom>
          <a:ln w="19050">
            <a:solidFill>
              <a:srgbClr val="FF0000"/>
            </a:solidFill>
          </a:ln>
        </p:spPr>
      </p:pic>
      <p:sp>
        <p:nvSpPr>
          <p:cNvPr id="24" name="CasellaDiTesto 23"/>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203950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ella a 5 punte 6"/>
          <p:cNvSpPr/>
          <p:nvPr/>
        </p:nvSpPr>
        <p:spPr>
          <a:xfrm>
            <a:off x="418680" y="1421778"/>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Stella a 5 punte 7"/>
          <p:cNvSpPr/>
          <p:nvPr/>
        </p:nvSpPr>
        <p:spPr>
          <a:xfrm>
            <a:off x="989403" y="1414791"/>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p:cNvSpPr txBox="1"/>
          <p:nvPr/>
        </p:nvSpPr>
        <p:spPr>
          <a:xfrm>
            <a:off x="4084124" y="189155"/>
            <a:ext cx="1731308" cy="369332"/>
          </a:xfrm>
          <a:prstGeom prst="rect">
            <a:avLst/>
          </a:prstGeom>
          <a:noFill/>
        </p:spPr>
        <p:txBody>
          <a:bodyPr wrap="none" rtlCol="0">
            <a:spAutoFit/>
          </a:bodyPr>
          <a:lstStyle/>
          <a:p>
            <a:r>
              <a:rPr lang="it-IT" b="1" dirty="0" smtClean="0">
                <a:solidFill>
                  <a:srgbClr val="00B0F0"/>
                </a:solidFill>
              </a:rPr>
              <a:t>giovedì 5 agosto</a:t>
            </a:r>
            <a:endParaRPr lang="it-IT" b="1" dirty="0">
              <a:solidFill>
                <a:srgbClr val="00B0F0"/>
              </a:solidFill>
            </a:endParaRPr>
          </a:p>
        </p:txBody>
      </p:sp>
      <p:sp>
        <p:nvSpPr>
          <p:cNvPr id="13" name="Ovale 12"/>
          <p:cNvSpPr/>
          <p:nvPr/>
        </p:nvSpPr>
        <p:spPr>
          <a:xfrm>
            <a:off x="398132" y="3625536"/>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4" name="Ovale 13"/>
          <p:cNvSpPr/>
          <p:nvPr/>
        </p:nvSpPr>
        <p:spPr>
          <a:xfrm>
            <a:off x="398132" y="2625714"/>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20" name="CasellaDiTesto 19"/>
          <p:cNvSpPr txBox="1"/>
          <p:nvPr/>
        </p:nvSpPr>
        <p:spPr>
          <a:xfrm>
            <a:off x="698949" y="2523394"/>
            <a:ext cx="5829920" cy="1754326"/>
          </a:xfrm>
          <a:prstGeom prst="rect">
            <a:avLst/>
          </a:prstGeom>
          <a:noFill/>
        </p:spPr>
        <p:txBody>
          <a:bodyPr wrap="square" rtlCol="0">
            <a:spAutoFit/>
          </a:bodyPr>
          <a:lstStyle/>
          <a:p>
            <a:r>
              <a:rPr lang="it-IT" b="1" dirty="0" smtClean="0">
                <a:solidFill>
                  <a:srgbClr val="00B0F0"/>
                </a:solidFill>
              </a:rPr>
              <a:t>mattina: </a:t>
            </a:r>
            <a:r>
              <a:rPr lang="it-IT" dirty="0" smtClean="0"/>
              <a:t>partenza da </a:t>
            </a:r>
            <a:r>
              <a:rPr lang="it-IT" b="1" dirty="0" smtClean="0"/>
              <a:t>Tuscania</a:t>
            </a:r>
          </a:p>
          <a:p>
            <a:pPr marL="285750" indent="-285750">
              <a:buFontTx/>
              <a:buChar char="-"/>
            </a:pPr>
            <a:endParaRPr lang="it-IT" b="1" dirty="0" smtClean="0"/>
          </a:p>
          <a:p>
            <a:r>
              <a:rPr lang="it-IT" b="1" dirty="0">
                <a:solidFill>
                  <a:srgbClr val="00B0F0"/>
                </a:solidFill>
              </a:rPr>
              <a:t>m</a:t>
            </a:r>
            <a:r>
              <a:rPr lang="it-IT" b="1" dirty="0" smtClean="0">
                <a:solidFill>
                  <a:srgbClr val="00B0F0"/>
                </a:solidFill>
              </a:rPr>
              <a:t>ezzogiorno: </a:t>
            </a:r>
            <a:r>
              <a:rPr lang="it-IT" dirty="0" smtClean="0"/>
              <a:t>sosta al </a:t>
            </a:r>
            <a:r>
              <a:rPr lang="it-IT" b="1" dirty="0" smtClean="0"/>
              <a:t>lago di Vico</a:t>
            </a:r>
          </a:p>
          <a:p>
            <a:endParaRPr lang="it-IT" b="1" dirty="0" smtClean="0"/>
          </a:p>
          <a:p>
            <a:r>
              <a:rPr lang="it-IT" b="1" dirty="0">
                <a:solidFill>
                  <a:srgbClr val="00B0F0"/>
                </a:solidFill>
              </a:rPr>
              <a:t>s</a:t>
            </a:r>
            <a:r>
              <a:rPr lang="it-IT" b="1" dirty="0" smtClean="0">
                <a:solidFill>
                  <a:srgbClr val="00B0F0"/>
                </a:solidFill>
              </a:rPr>
              <a:t>era/notte: </a:t>
            </a:r>
            <a:r>
              <a:rPr lang="it-IT" dirty="0" smtClean="0"/>
              <a:t>arrivo a </a:t>
            </a:r>
            <a:r>
              <a:rPr lang="it-IT" b="1" dirty="0" smtClean="0"/>
              <a:t>Roma</a:t>
            </a:r>
          </a:p>
          <a:p>
            <a:r>
              <a:rPr lang="it-IT" b="1" dirty="0"/>
              <a:t> </a:t>
            </a:r>
            <a:r>
              <a:rPr lang="it-IT" b="1" dirty="0" smtClean="0"/>
              <a:t>                     </a:t>
            </a:r>
            <a:r>
              <a:rPr lang="it-IT" dirty="0" smtClean="0"/>
              <a:t>cena/pernottamento: Happy </a:t>
            </a:r>
            <a:r>
              <a:rPr lang="it-IT" dirty="0" smtClean="0"/>
              <a:t>Village</a:t>
            </a:r>
            <a:r>
              <a:rPr lang="it-IT" dirty="0" smtClean="0"/>
              <a:t> Camping  </a:t>
            </a:r>
          </a:p>
        </p:txBody>
      </p:sp>
      <p:sp>
        <p:nvSpPr>
          <p:cNvPr id="21" name="Ovale 20"/>
          <p:cNvSpPr/>
          <p:nvPr/>
        </p:nvSpPr>
        <p:spPr>
          <a:xfrm>
            <a:off x="398132" y="3149373"/>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pic>
        <p:nvPicPr>
          <p:cNvPr id="2" name="Immagine 1"/>
          <p:cNvPicPr>
            <a:picLocks noChangeAspect="1"/>
          </p:cNvPicPr>
          <p:nvPr/>
        </p:nvPicPr>
        <p:blipFill>
          <a:blip r:embed="rId2"/>
          <a:stretch>
            <a:fillRect/>
          </a:stretch>
        </p:blipFill>
        <p:spPr>
          <a:xfrm>
            <a:off x="6585042" y="113851"/>
            <a:ext cx="5394659" cy="6573413"/>
          </a:xfrm>
          <a:prstGeom prst="rect">
            <a:avLst/>
          </a:prstGeom>
          <a:ln w="19050">
            <a:solidFill>
              <a:srgbClr val="92D050"/>
            </a:solidFill>
          </a:ln>
        </p:spPr>
      </p:pic>
      <p:sp>
        <p:nvSpPr>
          <p:cNvPr id="17" name="CasellaDiTesto 16"/>
          <p:cNvSpPr txBox="1"/>
          <p:nvPr/>
        </p:nvSpPr>
        <p:spPr>
          <a:xfrm>
            <a:off x="377831" y="180276"/>
            <a:ext cx="2161297" cy="400110"/>
          </a:xfrm>
          <a:prstGeom prst="rect">
            <a:avLst/>
          </a:prstGeom>
          <a:noFill/>
        </p:spPr>
        <p:txBody>
          <a:bodyPr wrap="none" rtlCol="0">
            <a:spAutoFit/>
          </a:bodyPr>
          <a:lstStyle/>
          <a:p>
            <a:r>
              <a:rPr lang="it-IT" sz="2000" b="1" dirty="0">
                <a:solidFill>
                  <a:srgbClr val="C00000"/>
                </a:solidFill>
              </a:rPr>
              <a:t>5</a:t>
            </a:r>
            <a:r>
              <a:rPr lang="it-IT" sz="2000" b="1" dirty="0" smtClean="0">
                <a:solidFill>
                  <a:srgbClr val="C00000"/>
                </a:solidFill>
              </a:rPr>
              <a:t>. Tuscania - Roma</a:t>
            </a:r>
            <a:endParaRPr lang="it-IT" sz="2000" b="1" dirty="0">
              <a:solidFill>
                <a:srgbClr val="C00000"/>
              </a:solidFill>
            </a:endParaRPr>
          </a:p>
        </p:txBody>
      </p:sp>
      <p:pic>
        <p:nvPicPr>
          <p:cNvPr id="3" name="Immagine 2"/>
          <p:cNvPicPr>
            <a:picLocks noChangeAspect="1"/>
          </p:cNvPicPr>
          <p:nvPr/>
        </p:nvPicPr>
        <p:blipFill>
          <a:blip r:embed="rId3"/>
          <a:stretch>
            <a:fillRect/>
          </a:stretch>
        </p:blipFill>
        <p:spPr>
          <a:xfrm>
            <a:off x="423188" y="613033"/>
            <a:ext cx="3771900" cy="590550"/>
          </a:xfrm>
          <a:prstGeom prst="rect">
            <a:avLst/>
          </a:prstGeom>
          <a:ln w="19050">
            <a:solidFill>
              <a:srgbClr val="FF0000"/>
            </a:solidFill>
          </a:ln>
        </p:spPr>
      </p:pic>
      <p:sp>
        <p:nvSpPr>
          <p:cNvPr id="19" name="CasellaDiTesto 18"/>
          <p:cNvSpPr txBox="1"/>
          <p:nvPr/>
        </p:nvSpPr>
        <p:spPr>
          <a:xfrm>
            <a:off x="2991089" y="1451370"/>
            <a:ext cx="2824343" cy="369332"/>
          </a:xfrm>
          <a:prstGeom prst="rect">
            <a:avLst/>
          </a:prstGeom>
          <a:noFill/>
        </p:spPr>
        <p:txBody>
          <a:bodyPr wrap="square" rtlCol="0">
            <a:spAutoFit/>
          </a:bodyPr>
          <a:lstStyle/>
          <a:p>
            <a:r>
              <a:rPr lang="it-IT" b="1" dirty="0" smtClean="0"/>
              <a:t>113 km        1573 </a:t>
            </a:r>
            <a:r>
              <a:rPr lang="it-IT" b="1" dirty="0" smtClean="0"/>
              <a:t>disl</a:t>
            </a:r>
            <a:r>
              <a:rPr lang="it-IT" b="1" dirty="0" smtClean="0"/>
              <a:t>/m+            </a:t>
            </a:r>
            <a:endParaRPr lang="it-IT" b="1" dirty="0"/>
          </a:p>
        </p:txBody>
      </p:sp>
      <p:sp>
        <p:nvSpPr>
          <p:cNvPr id="12" name="Ovale 11"/>
          <p:cNvSpPr/>
          <p:nvPr/>
        </p:nvSpPr>
        <p:spPr>
          <a:xfrm>
            <a:off x="6722174" y="613033"/>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5" name="Ovale 14"/>
          <p:cNvSpPr/>
          <p:nvPr/>
        </p:nvSpPr>
        <p:spPr>
          <a:xfrm>
            <a:off x="11272857" y="4912589"/>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1" name="Ovale 10"/>
          <p:cNvSpPr/>
          <p:nvPr/>
        </p:nvSpPr>
        <p:spPr>
          <a:xfrm>
            <a:off x="8981554" y="2220540"/>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10" name="CasellaDiTesto 9"/>
          <p:cNvSpPr txBox="1"/>
          <p:nvPr/>
        </p:nvSpPr>
        <p:spPr>
          <a:xfrm>
            <a:off x="107284" y="4533892"/>
            <a:ext cx="6421585" cy="1600438"/>
          </a:xfrm>
          <a:prstGeom prst="rect">
            <a:avLst/>
          </a:prstGeom>
          <a:noFill/>
        </p:spPr>
        <p:txBody>
          <a:bodyPr wrap="square" rtlCol="0">
            <a:spAutoFit/>
          </a:bodyPr>
          <a:lstStyle/>
          <a:p>
            <a:r>
              <a:rPr lang="it-IT" sz="1400" dirty="0" smtClean="0"/>
              <a:t>E’ una tappa non difficile dove la bellezza arcana regna sovrana. L’impronta degli</a:t>
            </a:r>
          </a:p>
          <a:p>
            <a:r>
              <a:rPr lang="it-IT" sz="1400" dirty="0" smtClean="0"/>
              <a:t>Etruschi e degli antichi Romani è visibile in ogni angolo. Viterbo, la prima «Città dei</a:t>
            </a:r>
          </a:p>
          <a:p>
            <a:r>
              <a:rPr lang="it-IT" sz="1400" dirty="0" smtClean="0"/>
              <a:t>Papi» che si incontra lungo il viaggio, anticipa la suggestione dei laghi vulcanici che si troveranno lungo la strada. Il lago di Vico (valico a 744 metri) e quello di Bracciano, quest’ultimo non lontano dall’autodromo di Vallelunga, sono due polmoni verdi ed azzurri che meritano una sosta ristoratrice prima di incontrare le periferie della «Città Eterna» dove il bel viaggio nel tempo termina nelle vicinanze di «Prima Porta»</a:t>
            </a:r>
            <a:endParaRPr lang="it-IT" sz="1400" dirty="0"/>
          </a:p>
        </p:txBody>
      </p:sp>
      <p:sp>
        <p:nvSpPr>
          <p:cNvPr id="18" name="CasellaDiTesto 17"/>
          <p:cNvSpPr txBox="1"/>
          <p:nvPr/>
        </p:nvSpPr>
        <p:spPr>
          <a:xfrm>
            <a:off x="148248" y="6169159"/>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12906969</a:t>
            </a:r>
            <a:endParaRPr lang="it-IT" sz="1400" b="1" i="1" dirty="0">
              <a:solidFill>
                <a:srgbClr val="C00000"/>
              </a:solidFill>
            </a:endParaRPr>
          </a:p>
        </p:txBody>
      </p:sp>
      <p:sp>
        <p:nvSpPr>
          <p:cNvPr id="22" name="CasellaDiTesto 21"/>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1208116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ella a 5 punte 6"/>
          <p:cNvSpPr/>
          <p:nvPr/>
        </p:nvSpPr>
        <p:spPr>
          <a:xfrm>
            <a:off x="202433" y="1311514"/>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Stella a 5 punte 7"/>
          <p:cNvSpPr/>
          <p:nvPr/>
        </p:nvSpPr>
        <p:spPr>
          <a:xfrm>
            <a:off x="680970" y="1311513"/>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Stella a 5 punte 8"/>
          <p:cNvSpPr/>
          <p:nvPr/>
        </p:nvSpPr>
        <p:spPr>
          <a:xfrm>
            <a:off x="1651505" y="1311511"/>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tella a 5 punte 9"/>
          <p:cNvSpPr/>
          <p:nvPr/>
        </p:nvSpPr>
        <p:spPr>
          <a:xfrm>
            <a:off x="1159507" y="1311512"/>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p:cNvSpPr txBox="1"/>
          <p:nvPr/>
        </p:nvSpPr>
        <p:spPr>
          <a:xfrm>
            <a:off x="2877685" y="139958"/>
            <a:ext cx="1761251" cy="369332"/>
          </a:xfrm>
          <a:prstGeom prst="rect">
            <a:avLst/>
          </a:prstGeom>
          <a:noFill/>
        </p:spPr>
        <p:txBody>
          <a:bodyPr wrap="none" rtlCol="0">
            <a:spAutoFit/>
          </a:bodyPr>
          <a:lstStyle/>
          <a:p>
            <a:r>
              <a:rPr lang="it-IT" b="1" dirty="0" smtClean="0">
                <a:solidFill>
                  <a:srgbClr val="00B0F0"/>
                </a:solidFill>
              </a:rPr>
              <a:t>venerdì 6 agosto</a:t>
            </a:r>
            <a:endParaRPr lang="it-IT" b="1" dirty="0">
              <a:solidFill>
                <a:srgbClr val="00B0F0"/>
              </a:solidFill>
            </a:endParaRPr>
          </a:p>
        </p:txBody>
      </p:sp>
      <p:sp>
        <p:nvSpPr>
          <p:cNvPr id="16" name="Ovale 15"/>
          <p:cNvSpPr/>
          <p:nvPr/>
        </p:nvSpPr>
        <p:spPr>
          <a:xfrm>
            <a:off x="294115" y="3562572"/>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27" name="Ovale 26"/>
          <p:cNvSpPr/>
          <p:nvPr/>
        </p:nvSpPr>
        <p:spPr>
          <a:xfrm>
            <a:off x="272092" y="2238872"/>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28" name="Ovale 27"/>
          <p:cNvSpPr/>
          <p:nvPr/>
        </p:nvSpPr>
        <p:spPr>
          <a:xfrm>
            <a:off x="270615" y="3063823"/>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29" name="Ovale 28"/>
          <p:cNvSpPr/>
          <p:nvPr/>
        </p:nvSpPr>
        <p:spPr>
          <a:xfrm>
            <a:off x="281875" y="2565075"/>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30" name="CasellaDiTesto 29"/>
          <p:cNvSpPr txBox="1"/>
          <p:nvPr/>
        </p:nvSpPr>
        <p:spPr>
          <a:xfrm>
            <a:off x="890744" y="2188888"/>
            <a:ext cx="4846070" cy="2031325"/>
          </a:xfrm>
          <a:prstGeom prst="rect">
            <a:avLst/>
          </a:prstGeom>
          <a:noFill/>
        </p:spPr>
        <p:txBody>
          <a:bodyPr wrap="none" rtlCol="0">
            <a:spAutoFit/>
          </a:bodyPr>
          <a:lstStyle/>
          <a:p>
            <a:r>
              <a:rPr lang="it-IT" b="1" dirty="0" smtClean="0">
                <a:solidFill>
                  <a:srgbClr val="00B0F0"/>
                </a:solidFill>
              </a:rPr>
              <a:t>mattina: </a:t>
            </a:r>
            <a:r>
              <a:rPr lang="it-IT" dirty="0" smtClean="0"/>
              <a:t>partenza da </a:t>
            </a:r>
            <a:r>
              <a:rPr lang="it-IT" b="1" dirty="0" smtClean="0"/>
              <a:t>Roma </a:t>
            </a:r>
            <a:r>
              <a:rPr lang="it-IT" sz="1400" b="1" i="1" dirty="0" smtClean="0">
                <a:solidFill>
                  <a:srgbClr val="00B0F0"/>
                </a:solidFill>
              </a:rPr>
              <a:t>(all’alba)</a:t>
            </a:r>
          </a:p>
          <a:p>
            <a:r>
              <a:rPr lang="it-IT" b="1" dirty="0">
                <a:solidFill>
                  <a:srgbClr val="00B0F0"/>
                </a:solidFill>
              </a:rPr>
              <a:t>m</a:t>
            </a:r>
            <a:r>
              <a:rPr lang="it-IT" b="1" dirty="0" smtClean="0">
                <a:solidFill>
                  <a:srgbClr val="00B0F0"/>
                </a:solidFill>
              </a:rPr>
              <a:t>attina : </a:t>
            </a:r>
            <a:r>
              <a:rPr lang="it-IT" dirty="0" smtClean="0"/>
              <a:t>passaggio/sosta</a:t>
            </a:r>
            <a:r>
              <a:rPr lang="it-IT" dirty="0" smtClean="0">
                <a:solidFill>
                  <a:srgbClr val="00B0F0"/>
                </a:solidFill>
              </a:rPr>
              <a:t> </a:t>
            </a:r>
            <a:r>
              <a:rPr lang="it-IT" dirty="0" smtClean="0"/>
              <a:t>da</a:t>
            </a:r>
            <a:r>
              <a:rPr lang="it-IT" b="1" dirty="0" smtClean="0">
                <a:solidFill>
                  <a:srgbClr val="00B0F0"/>
                </a:solidFill>
              </a:rPr>
              <a:t> </a:t>
            </a:r>
            <a:r>
              <a:rPr lang="it-IT" b="1" dirty="0" smtClean="0"/>
              <a:t>Roma</a:t>
            </a:r>
          </a:p>
          <a:p>
            <a:pPr marL="285750" indent="-285750">
              <a:buFontTx/>
              <a:buChar char="-"/>
            </a:pPr>
            <a:endParaRPr lang="it-IT" b="1" dirty="0" smtClean="0"/>
          </a:p>
          <a:p>
            <a:r>
              <a:rPr lang="it-IT" b="1" dirty="0">
                <a:solidFill>
                  <a:srgbClr val="00B0F0"/>
                </a:solidFill>
              </a:rPr>
              <a:t>m</a:t>
            </a:r>
            <a:r>
              <a:rPr lang="it-IT" b="1" dirty="0" smtClean="0">
                <a:solidFill>
                  <a:srgbClr val="00B0F0"/>
                </a:solidFill>
              </a:rPr>
              <a:t>ezzogiorno: </a:t>
            </a:r>
            <a:r>
              <a:rPr lang="it-IT" dirty="0" smtClean="0"/>
              <a:t>sosta ad </a:t>
            </a:r>
            <a:r>
              <a:rPr lang="it-IT" b="1" dirty="0" smtClean="0"/>
              <a:t>Artena</a:t>
            </a:r>
          </a:p>
          <a:p>
            <a:endParaRPr lang="it-IT" b="1" dirty="0" smtClean="0"/>
          </a:p>
          <a:p>
            <a:r>
              <a:rPr lang="it-IT" b="1" dirty="0">
                <a:solidFill>
                  <a:srgbClr val="00B0F0"/>
                </a:solidFill>
              </a:rPr>
              <a:t>s</a:t>
            </a:r>
            <a:r>
              <a:rPr lang="it-IT" b="1" dirty="0" smtClean="0">
                <a:solidFill>
                  <a:srgbClr val="00B0F0"/>
                </a:solidFill>
              </a:rPr>
              <a:t>era/notte: </a:t>
            </a:r>
            <a:r>
              <a:rPr lang="it-IT" dirty="0" smtClean="0"/>
              <a:t>arrivo a </a:t>
            </a:r>
            <a:r>
              <a:rPr lang="it-IT" b="1" dirty="0" smtClean="0"/>
              <a:t>Sora</a:t>
            </a:r>
          </a:p>
          <a:p>
            <a:r>
              <a:rPr lang="it-IT" b="1" dirty="0" smtClean="0"/>
              <a:t>                     </a:t>
            </a:r>
            <a:r>
              <a:rPr lang="it-IT" dirty="0" smtClean="0"/>
              <a:t>cena/pernottamento: hotel </a:t>
            </a:r>
            <a:r>
              <a:rPr lang="it-IT" dirty="0" smtClean="0"/>
              <a:t>Olimpus</a:t>
            </a:r>
            <a:r>
              <a:rPr lang="it-IT" dirty="0" smtClean="0"/>
              <a:t> </a:t>
            </a:r>
          </a:p>
        </p:txBody>
      </p:sp>
      <p:pic>
        <p:nvPicPr>
          <p:cNvPr id="2" name="Immagine 1"/>
          <p:cNvPicPr>
            <a:picLocks noChangeAspect="1"/>
          </p:cNvPicPr>
          <p:nvPr/>
        </p:nvPicPr>
        <p:blipFill>
          <a:blip r:embed="rId2"/>
          <a:stretch>
            <a:fillRect/>
          </a:stretch>
        </p:blipFill>
        <p:spPr>
          <a:xfrm>
            <a:off x="5823360" y="194965"/>
            <a:ext cx="5999294" cy="6515023"/>
          </a:xfrm>
          <a:prstGeom prst="rect">
            <a:avLst/>
          </a:prstGeom>
          <a:ln w="19050">
            <a:solidFill>
              <a:srgbClr val="92D050"/>
            </a:solidFill>
          </a:ln>
        </p:spPr>
      </p:pic>
      <p:sp>
        <p:nvSpPr>
          <p:cNvPr id="22" name="CasellaDiTesto 21"/>
          <p:cNvSpPr txBox="1"/>
          <p:nvPr/>
        </p:nvSpPr>
        <p:spPr>
          <a:xfrm>
            <a:off x="67708" y="139958"/>
            <a:ext cx="1719830" cy="400110"/>
          </a:xfrm>
          <a:prstGeom prst="rect">
            <a:avLst/>
          </a:prstGeom>
          <a:noFill/>
        </p:spPr>
        <p:txBody>
          <a:bodyPr wrap="none" rtlCol="0">
            <a:spAutoFit/>
          </a:bodyPr>
          <a:lstStyle/>
          <a:p>
            <a:r>
              <a:rPr lang="it-IT" sz="2000" b="1" dirty="0" smtClean="0">
                <a:solidFill>
                  <a:srgbClr val="C00000"/>
                </a:solidFill>
              </a:rPr>
              <a:t>6. Roma - Sora</a:t>
            </a:r>
            <a:endParaRPr lang="it-IT" sz="2000" b="1" dirty="0">
              <a:solidFill>
                <a:srgbClr val="C00000"/>
              </a:solidFill>
            </a:endParaRPr>
          </a:p>
        </p:txBody>
      </p:sp>
      <p:pic>
        <p:nvPicPr>
          <p:cNvPr id="3" name="Immagine 2"/>
          <p:cNvPicPr>
            <a:picLocks noChangeAspect="1"/>
          </p:cNvPicPr>
          <p:nvPr/>
        </p:nvPicPr>
        <p:blipFill>
          <a:blip r:embed="rId3"/>
          <a:stretch>
            <a:fillRect/>
          </a:stretch>
        </p:blipFill>
        <p:spPr>
          <a:xfrm>
            <a:off x="145986" y="614203"/>
            <a:ext cx="3743325" cy="552450"/>
          </a:xfrm>
          <a:prstGeom prst="rect">
            <a:avLst/>
          </a:prstGeom>
          <a:ln w="19050">
            <a:solidFill>
              <a:srgbClr val="FF0000"/>
            </a:solidFill>
          </a:ln>
        </p:spPr>
      </p:pic>
      <p:sp>
        <p:nvSpPr>
          <p:cNvPr id="25" name="CasellaDiTesto 24"/>
          <p:cNvSpPr txBox="1"/>
          <p:nvPr/>
        </p:nvSpPr>
        <p:spPr>
          <a:xfrm>
            <a:off x="2634263" y="1361847"/>
            <a:ext cx="2824343" cy="369332"/>
          </a:xfrm>
          <a:prstGeom prst="rect">
            <a:avLst/>
          </a:prstGeom>
          <a:noFill/>
        </p:spPr>
        <p:txBody>
          <a:bodyPr wrap="square" rtlCol="0">
            <a:spAutoFit/>
          </a:bodyPr>
          <a:lstStyle/>
          <a:p>
            <a:r>
              <a:rPr lang="it-IT" b="1" dirty="0" smtClean="0"/>
              <a:t>169 km        2585 </a:t>
            </a:r>
            <a:r>
              <a:rPr lang="it-IT" b="1" dirty="0" smtClean="0"/>
              <a:t>disl</a:t>
            </a:r>
            <a:r>
              <a:rPr lang="it-IT" b="1" dirty="0" smtClean="0"/>
              <a:t>/m+            </a:t>
            </a:r>
            <a:endParaRPr lang="it-IT" b="1" dirty="0"/>
          </a:p>
        </p:txBody>
      </p:sp>
      <p:sp>
        <p:nvSpPr>
          <p:cNvPr id="15" name="Ovale 14"/>
          <p:cNvSpPr/>
          <p:nvPr/>
        </p:nvSpPr>
        <p:spPr>
          <a:xfrm>
            <a:off x="5969093" y="2045557"/>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4" name="Ovale 13"/>
          <p:cNvSpPr/>
          <p:nvPr/>
        </p:nvSpPr>
        <p:spPr>
          <a:xfrm>
            <a:off x="11283874" y="3799474"/>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3" name="Ovale 12"/>
          <p:cNvSpPr/>
          <p:nvPr/>
        </p:nvSpPr>
        <p:spPr>
          <a:xfrm>
            <a:off x="8102392" y="3590026"/>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12" name="Ovale 11"/>
          <p:cNvSpPr/>
          <p:nvPr/>
        </p:nvSpPr>
        <p:spPr>
          <a:xfrm>
            <a:off x="6119501" y="2955494"/>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a:p>
        </p:txBody>
      </p:sp>
      <p:sp>
        <p:nvSpPr>
          <p:cNvPr id="18" name="CasellaDiTesto 17"/>
          <p:cNvSpPr txBox="1"/>
          <p:nvPr/>
        </p:nvSpPr>
        <p:spPr>
          <a:xfrm>
            <a:off x="145986" y="4371307"/>
            <a:ext cx="5613759" cy="2246769"/>
          </a:xfrm>
          <a:prstGeom prst="rect">
            <a:avLst/>
          </a:prstGeom>
          <a:noFill/>
        </p:spPr>
        <p:txBody>
          <a:bodyPr wrap="square" rtlCol="0">
            <a:spAutoFit/>
          </a:bodyPr>
          <a:lstStyle/>
          <a:p>
            <a:r>
              <a:rPr lang="it-IT" sz="1400" dirty="0" smtClean="0"/>
              <a:t>La chicca di una tappa impegnativa è il passaggio in bici all’alba dal cuore</a:t>
            </a:r>
          </a:p>
          <a:p>
            <a:r>
              <a:rPr lang="it-IT" sz="1400" dirty="0"/>
              <a:t>d</a:t>
            </a:r>
            <a:r>
              <a:rPr lang="it-IT" sz="1400" dirty="0" smtClean="0"/>
              <a:t>i Roma prendendo la ciclabile lungo il Tevere con opportune escursioni</a:t>
            </a:r>
          </a:p>
          <a:p>
            <a:r>
              <a:rPr lang="it-IT" sz="1400" dirty="0"/>
              <a:t>a</a:t>
            </a:r>
            <a:r>
              <a:rPr lang="it-IT" sz="1400" dirty="0" smtClean="0"/>
              <a:t>d accarezzare le celebri bellezze della capitale. Si esce da Roma dall’Appia Antica in direzione Castel Gandolfo ed il lago di Nemi. Anagni è la seconda «Città dei Papi» che si incontra e che anticipa il resto del viaggio nel bel mezzo dei borghi della Ciociaria fino a giungere l’antica Sora, la «città regia» fondata dai Volsci e attraversata dal fiume Liri, definito «il Verde» da </a:t>
            </a:r>
            <a:r>
              <a:rPr lang="it-IT" sz="1400" dirty="0"/>
              <a:t>D</a:t>
            </a:r>
            <a:r>
              <a:rPr lang="it-IT" sz="1400" dirty="0" smtClean="0"/>
              <a:t>ante Alighieri. Le salite non mancano in particolare nell’ultima parte della tappa fino a raggiungere i 701 metri di altezza massima.  </a:t>
            </a:r>
          </a:p>
          <a:p>
            <a:r>
              <a:rPr lang="it-IT" sz="1400" dirty="0" smtClean="0"/>
              <a:t> </a:t>
            </a:r>
            <a:endParaRPr lang="it-IT" sz="1400" dirty="0"/>
          </a:p>
        </p:txBody>
      </p:sp>
      <p:sp>
        <p:nvSpPr>
          <p:cNvPr id="21" name="CasellaDiTesto 20"/>
          <p:cNvSpPr txBox="1"/>
          <p:nvPr/>
        </p:nvSpPr>
        <p:spPr>
          <a:xfrm>
            <a:off x="125304" y="6359337"/>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12907142</a:t>
            </a:r>
            <a:endParaRPr lang="it-IT" sz="1400" b="1" i="1" dirty="0">
              <a:solidFill>
                <a:srgbClr val="C00000"/>
              </a:solidFill>
            </a:endParaRPr>
          </a:p>
        </p:txBody>
      </p:sp>
      <p:sp>
        <p:nvSpPr>
          <p:cNvPr id="24" name="CasellaDiTesto 23"/>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361197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ella a 5 punte 6"/>
          <p:cNvSpPr/>
          <p:nvPr/>
        </p:nvSpPr>
        <p:spPr>
          <a:xfrm>
            <a:off x="258536" y="1299701"/>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Stella a 5 punte 7"/>
          <p:cNvSpPr/>
          <p:nvPr/>
        </p:nvSpPr>
        <p:spPr>
          <a:xfrm>
            <a:off x="882659" y="1283922"/>
            <a:ext cx="419548" cy="376517"/>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9"/>
          <p:cNvSpPr txBox="1"/>
          <p:nvPr/>
        </p:nvSpPr>
        <p:spPr>
          <a:xfrm>
            <a:off x="3438351" y="65443"/>
            <a:ext cx="1683281" cy="369332"/>
          </a:xfrm>
          <a:prstGeom prst="rect">
            <a:avLst/>
          </a:prstGeom>
          <a:noFill/>
        </p:spPr>
        <p:txBody>
          <a:bodyPr wrap="none" rtlCol="0">
            <a:spAutoFit/>
          </a:bodyPr>
          <a:lstStyle/>
          <a:p>
            <a:r>
              <a:rPr lang="it-IT" b="1" dirty="0" smtClean="0">
                <a:solidFill>
                  <a:srgbClr val="00B0F0"/>
                </a:solidFill>
              </a:rPr>
              <a:t>sabato 7 agosto</a:t>
            </a:r>
            <a:endParaRPr lang="it-IT" b="1" dirty="0">
              <a:solidFill>
                <a:srgbClr val="00B0F0"/>
              </a:solidFill>
            </a:endParaRPr>
          </a:p>
        </p:txBody>
      </p:sp>
      <p:sp>
        <p:nvSpPr>
          <p:cNvPr id="13" name="Ovale 12"/>
          <p:cNvSpPr/>
          <p:nvPr/>
        </p:nvSpPr>
        <p:spPr>
          <a:xfrm>
            <a:off x="321526" y="2396215"/>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4" name="Ovale 13"/>
          <p:cNvSpPr/>
          <p:nvPr/>
        </p:nvSpPr>
        <p:spPr>
          <a:xfrm>
            <a:off x="321525" y="2843571"/>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15" name="Ovale 14"/>
          <p:cNvSpPr/>
          <p:nvPr/>
        </p:nvSpPr>
        <p:spPr>
          <a:xfrm>
            <a:off x="320041" y="3366523"/>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6" name="CasellaDiTesto 15"/>
          <p:cNvSpPr txBox="1"/>
          <p:nvPr/>
        </p:nvSpPr>
        <p:spPr>
          <a:xfrm>
            <a:off x="678084" y="2362431"/>
            <a:ext cx="5731890" cy="1754326"/>
          </a:xfrm>
          <a:prstGeom prst="rect">
            <a:avLst/>
          </a:prstGeom>
          <a:noFill/>
        </p:spPr>
        <p:txBody>
          <a:bodyPr wrap="none" rtlCol="0">
            <a:spAutoFit/>
          </a:bodyPr>
          <a:lstStyle/>
          <a:p>
            <a:r>
              <a:rPr lang="it-IT" b="1" dirty="0" smtClean="0">
                <a:solidFill>
                  <a:srgbClr val="00B0F0"/>
                </a:solidFill>
              </a:rPr>
              <a:t>mattina: </a:t>
            </a:r>
            <a:r>
              <a:rPr lang="it-IT" dirty="0" smtClean="0"/>
              <a:t>partenza da </a:t>
            </a:r>
            <a:r>
              <a:rPr lang="it-IT" b="1" dirty="0" smtClean="0"/>
              <a:t>Sora </a:t>
            </a:r>
            <a:endParaRPr lang="it-IT" sz="1400" b="1" i="1" dirty="0" smtClean="0">
              <a:solidFill>
                <a:srgbClr val="00B0F0"/>
              </a:solidFill>
            </a:endParaRPr>
          </a:p>
          <a:p>
            <a:endParaRPr lang="it-IT" b="1" dirty="0" smtClean="0"/>
          </a:p>
          <a:p>
            <a:r>
              <a:rPr lang="it-IT" b="1" dirty="0">
                <a:solidFill>
                  <a:srgbClr val="00B0F0"/>
                </a:solidFill>
              </a:rPr>
              <a:t>m</a:t>
            </a:r>
            <a:r>
              <a:rPr lang="it-IT" b="1" dirty="0" smtClean="0">
                <a:solidFill>
                  <a:srgbClr val="00B0F0"/>
                </a:solidFill>
              </a:rPr>
              <a:t>ezzogiorno: </a:t>
            </a:r>
            <a:r>
              <a:rPr lang="it-IT" dirty="0" smtClean="0"/>
              <a:t>sosta a </a:t>
            </a:r>
            <a:r>
              <a:rPr lang="it-IT" b="1" dirty="0" smtClean="0"/>
              <a:t>Suio</a:t>
            </a:r>
          </a:p>
          <a:p>
            <a:endParaRPr lang="it-IT" b="1" dirty="0" smtClean="0"/>
          </a:p>
          <a:p>
            <a:r>
              <a:rPr lang="it-IT" b="1" dirty="0">
                <a:solidFill>
                  <a:srgbClr val="00B0F0"/>
                </a:solidFill>
              </a:rPr>
              <a:t>s</a:t>
            </a:r>
            <a:r>
              <a:rPr lang="it-IT" b="1" dirty="0" smtClean="0">
                <a:solidFill>
                  <a:srgbClr val="00B0F0"/>
                </a:solidFill>
              </a:rPr>
              <a:t>era/notte: </a:t>
            </a:r>
            <a:r>
              <a:rPr lang="it-IT" dirty="0" smtClean="0"/>
              <a:t>arrivo a </a:t>
            </a:r>
            <a:r>
              <a:rPr lang="it-IT" b="1" dirty="0" smtClean="0"/>
              <a:t>Carditello</a:t>
            </a:r>
          </a:p>
          <a:p>
            <a:r>
              <a:rPr lang="it-IT" b="1" dirty="0"/>
              <a:t> </a:t>
            </a:r>
            <a:r>
              <a:rPr lang="it-IT" b="1" dirty="0" smtClean="0"/>
              <a:t>                     </a:t>
            </a:r>
            <a:r>
              <a:rPr lang="it-IT" dirty="0" smtClean="0"/>
              <a:t>cena/pernottamento a S. Maria Capua </a:t>
            </a:r>
            <a:r>
              <a:rPr lang="it-IT" dirty="0"/>
              <a:t>V</a:t>
            </a:r>
            <a:r>
              <a:rPr lang="it-IT" dirty="0" smtClean="0"/>
              <a:t>etere </a:t>
            </a:r>
          </a:p>
        </p:txBody>
      </p:sp>
      <p:pic>
        <p:nvPicPr>
          <p:cNvPr id="2" name="Immagine 1"/>
          <p:cNvPicPr>
            <a:picLocks noChangeAspect="1"/>
          </p:cNvPicPr>
          <p:nvPr/>
        </p:nvPicPr>
        <p:blipFill>
          <a:blip r:embed="rId2"/>
          <a:stretch>
            <a:fillRect/>
          </a:stretch>
        </p:blipFill>
        <p:spPr>
          <a:xfrm>
            <a:off x="6468686" y="200542"/>
            <a:ext cx="5375484" cy="6452652"/>
          </a:xfrm>
          <a:prstGeom prst="rect">
            <a:avLst/>
          </a:prstGeom>
          <a:ln w="19050">
            <a:solidFill>
              <a:srgbClr val="92D050"/>
            </a:solidFill>
          </a:ln>
        </p:spPr>
      </p:pic>
      <p:pic>
        <p:nvPicPr>
          <p:cNvPr id="3" name="Immagine 2"/>
          <p:cNvPicPr>
            <a:picLocks noChangeAspect="1"/>
          </p:cNvPicPr>
          <p:nvPr/>
        </p:nvPicPr>
        <p:blipFill>
          <a:blip r:embed="rId3"/>
          <a:stretch>
            <a:fillRect/>
          </a:stretch>
        </p:blipFill>
        <p:spPr>
          <a:xfrm>
            <a:off x="262161" y="603181"/>
            <a:ext cx="3657600" cy="571500"/>
          </a:xfrm>
          <a:prstGeom prst="rect">
            <a:avLst/>
          </a:prstGeom>
          <a:ln w="19050">
            <a:solidFill>
              <a:srgbClr val="FF0000"/>
            </a:solidFill>
          </a:ln>
        </p:spPr>
      </p:pic>
      <p:sp>
        <p:nvSpPr>
          <p:cNvPr id="20" name="CasellaDiTesto 19"/>
          <p:cNvSpPr txBox="1"/>
          <p:nvPr/>
        </p:nvSpPr>
        <p:spPr>
          <a:xfrm>
            <a:off x="224061" y="163815"/>
            <a:ext cx="2136419" cy="400110"/>
          </a:xfrm>
          <a:prstGeom prst="rect">
            <a:avLst/>
          </a:prstGeom>
          <a:noFill/>
        </p:spPr>
        <p:txBody>
          <a:bodyPr wrap="none" rtlCol="0">
            <a:spAutoFit/>
          </a:bodyPr>
          <a:lstStyle/>
          <a:p>
            <a:r>
              <a:rPr lang="it-IT" sz="2000" b="1" dirty="0">
                <a:solidFill>
                  <a:srgbClr val="C00000"/>
                </a:solidFill>
              </a:rPr>
              <a:t>7</a:t>
            </a:r>
            <a:r>
              <a:rPr lang="it-IT" sz="2000" b="1" dirty="0" smtClean="0">
                <a:solidFill>
                  <a:srgbClr val="C00000"/>
                </a:solidFill>
              </a:rPr>
              <a:t>. Sora - Carditello</a:t>
            </a:r>
            <a:endParaRPr lang="it-IT" sz="2000" b="1" dirty="0">
              <a:solidFill>
                <a:srgbClr val="C00000"/>
              </a:solidFill>
            </a:endParaRPr>
          </a:p>
        </p:txBody>
      </p:sp>
      <p:sp>
        <p:nvSpPr>
          <p:cNvPr id="21" name="CasellaDiTesto 20"/>
          <p:cNvSpPr txBox="1"/>
          <p:nvPr/>
        </p:nvSpPr>
        <p:spPr>
          <a:xfrm>
            <a:off x="2681249" y="1299701"/>
            <a:ext cx="2824343" cy="369332"/>
          </a:xfrm>
          <a:prstGeom prst="rect">
            <a:avLst/>
          </a:prstGeom>
          <a:noFill/>
        </p:spPr>
        <p:txBody>
          <a:bodyPr wrap="square" rtlCol="0">
            <a:spAutoFit/>
          </a:bodyPr>
          <a:lstStyle/>
          <a:p>
            <a:r>
              <a:rPr lang="it-IT" b="1" dirty="0" smtClean="0"/>
              <a:t>145 km        1597 </a:t>
            </a:r>
            <a:r>
              <a:rPr lang="it-IT" b="1" dirty="0" smtClean="0"/>
              <a:t>disl</a:t>
            </a:r>
            <a:r>
              <a:rPr lang="it-IT" b="1" dirty="0" smtClean="0"/>
              <a:t>/m+            </a:t>
            </a:r>
            <a:endParaRPr lang="it-IT" b="1" dirty="0"/>
          </a:p>
        </p:txBody>
      </p:sp>
      <p:sp>
        <p:nvSpPr>
          <p:cNvPr id="17" name="Ovale 16"/>
          <p:cNvSpPr/>
          <p:nvPr/>
        </p:nvSpPr>
        <p:spPr>
          <a:xfrm>
            <a:off x="7431959" y="603181"/>
            <a:ext cx="300817" cy="313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a:t>
            </a:r>
          </a:p>
        </p:txBody>
      </p:sp>
      <p:sp>
        <p:nvSpPr>
          <p:cNvPr id="19" name="Ovale 18"/>
          <p:cNvSpPr/>
          <p:nvPr/>
        </p:nvSpPr>
        <p:spPr>
          <a:xfrm>
            <a:off x="11106254" y="6178733"/>
            <a:ext cx="300817" cy="3138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t>A</a:t>
            </a:r>
            <a:endParaRPr lang="it-IT" b="1" dirty="0"/>
          </a:p>
        </p:txBody>
      </p:sp>
      <p:sp>
        <p:nvSpPr>
          <p:cNvPr id="18" name="Ovale 17"/>
          <p:cNvSpPr/>
          <p:nvPr/>
        </p:nvSpPr>
        <p:spPr>
          <a:xfrm>
            <a:off x="8855611" y="4222984"/>
            <a:ext cx="300817" cy="313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a:t>
            </a:r>
          </a:p>
        </p:txBody>
      </p:sp>
      <p:sp>
        <p:nvSpPr>
          <p:cNvPr id="4" name="CasellaDiTesto 3"/>
          <p:cNvSpPr txBox="1"/>
          <p:nvPr/>
        </p:nvSpPr>
        <p:spPr>
          <a:xfrm>
            <a:off x="78554" y="4253886"/>
            <a:ext cx="6390132" cy="2031325"/>
          </a:xfrm>
          <a:prstGeom prst="rect">
            <a:avLst/>
          </a:prstGeom>
          <a:noFill/>
        </p:spPr>
        <p:txBody>
          <a:bodyPr wrap="square" rtlCol="0">
            <a:spAutoFit/>
          </a:bodyPr>
          <a:lstStyle/>
          <a:p>
            <a:r>
              <a:rPr lang="it-IT" sz="1400" dirty="0" smtClean="0"/>
              <a:t>Ultima bella tappa che propone subito alla partenza la «Cascata Grande» proprio nel</a:t>
            </a:r>
          </a:p>
          <a:p>
            <a:r>
              <a:rPr lang="it-IT" sz="1400" dirty="0"/>
              <a:t>c</a:t>
            </a:r>
            <a:r>
              <a:rPr lang="it-IT" sz="1400" dirty="0" smtClean="0"/>
              <a:t>entro storico di isola del Liri. Cassino si incontra poco dopo 50 chilometri dalla partenza superata la parte più impegnativa del percorso con i 780 metri del valico posto nel territorio di Arpino, la città di Cicerone. Il Parco di Roccamonfina Foce si accarezza e si saluta da Sessa Aurunca, antica città ricca di arte e tradizioni dove spicca il teatro romano. Da Sessa Aurunca a Capua il viaggio si fa facile ed interessante segnato dalla caratteristica campagna campana. Capua e Santa </a:t>
            </a:r>
            <a:r>
              <a:rPr lang="it-IT" sz="1400" dirty="0"/>
              <a:t>M</a:t>
            </a:r>
            <a:r>
              <a:rPr lang="it-IT" sz="1400" dirty="0" smtClean="0"/>
              <a:t>aria Capua Vetere costituiscono due perle di antichità a due passi da magnifico sito Reale di </a:t>
            </a:r>
            <a:r>
              <a:rPr lang="it-IT" sz="1400" dirty="0"/>
              <a:t>C</a:t>
            </a:r>
            <a:r>
              <a:rPr lang="it-IT" sz="1400" dirty="0" smtClean="0"/>
              <a:t>arditello dove ogni fatica lascia lo spazio alla gioia di averla fatta. </a:t>
            </a:r>
            <a:endParaRPr lang="it-IT" sz="1400" dirty="0"/>
          </a:p>
        </p:txBody>
      </p:sp>
      <p:sp>
        <p:nvSpPr>
          <p:cNvPr id="22" name="CasellaDiTesto 21"/>
          <p:cNvSpPr txBox="1"/>
          <p:nvPr/>
        </p:nvSpPr>
        <p:spPr>
          <a:xfrm>
            <a:off x="120835" y="6296446"/>
            <a:ext cx="2101857" cy="307777"/>
          </a:xfrm>
          <a:prstGeom prst="rect">
            <a:avLst/>
          </a:prstGeom>
          <a:noFill/>
        </p:spPr>
        <p:txBody>
          <a:bodyPr wrap="none" rtlCol="0">
            <a:spAutoFit/>
          </a:bodyPr>
          <a:lstStyle/>
          <a:p>
            <a:r>
              <a:rPr lang="it-IT" sz="1400" b="1" i="1" dirty="0" smtClean="0">
                <a:solidFill>
                  <a:srgbClr val="C00000"/>
                </a:solidFill>
              </a:rPr>
              <a:t>Openrunner</a:t>
            </a:r>
            <a:r>
              <a:rPr lang="it-IT" sz="1400" b="1" i="1" dirty="0" smtClean="0">
                <a:solidFill>
                  <a:srgbClr val="C00000"/>
                </a:solidFill>
              </a:rPr>
              <a:t> ID: 12907260</a:t>
            </a:r>
            <a:endParaRPr lang="it-IT" sz="1400" b="1" i="1" dirty="0">
              <a:solidFill>
                <a:srgbClr val="C00000"/>
              </a:solidFill>
            </a:endParaRPr>
          </a:p>
        </p:txBody>
      </p:sp>
      <p:sp>
        <p:nvSpPr>
          <p:cNvPr id="23" name="CasellaDiTesto 22"/>
          <p:cNvSpPr txBox="1"/>
          <p:nvPr/>
        </p:nvSpPr>
        <p:spPr>
          <a:xfrm>
            <a:off x="0" y="0"/>
            <a:ext cx="12192000" cy="6858000"/>
          </a:xfrm>
          <a:prstGeom prst="rect">
            <a:avLst/>
          </a:prstGeom>
          <a:noFill/>
          <a:ln w="76200">
            <a:solidFill>
              <a:schemeClr val="accent6">
                <a:lumMod val="40000"/>
                <a:lumOff val="60000"/>
              </a:schemeClr>
            </a:solidFill>
          </a:ln>
        </p:spPr>
        <p:txBody>
          <a:bodyPr wrap="square" rtlCol="0">
            <a:spAutoFit/>
          </a:bodyPr>
          <a:lstStyle/>
          <a:p>
            <a:endParaRPr lang="it-IT" dirty="0"/>
          </a:p>
        </p:txBody>
      </p:sp>
    </p:spTree>
    <p:extLst>
      <p:ext uri="{BB962C8B-B14F-4D97-AF65-F5344CB8AC3E}">
        <p14:creationId xmlns:p14="http://schemas.microsoft.com/office/powerpoint/2010/main" val="959537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1168</TotalTime>
  <Words>1223</Words>
  <Application>Microsoft Office PowerPoint</Application>
  <PresentationFormat>Widescreen</PresentationFormat>
  <Paragraphs>162</Paragraphs>
  <Slides>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vt:i4>
      </vt:variant>
    </vt:vector>
  </HeadingPairs>
  <TitlesOfParts>
    <vt:vector size="15" baseType="lpstr">
      <vt:lpstr>Arial</vt:lpstr>
      <vt:lpstr>Arial Narrow</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Bonechi</dc:creator>
  <cp:lastModifiedBy>Luca Bonechi</cp:lastModifiedBy>
  <cp:revision>65</cp:revision>
  <dcterms:created xsi:type="dcterms:W3CDTF">2021-04-22T20:18:54Z</dcterms:created>
  <dcterms:modified xsi:type="dcterms:W3CDTF">2021-06-07T12:29:55Z</dcterms:modified>
</cp:coreProperties>
</file>